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8" r:id="rId2"/>
    <p:sldId id="354" r:id="rId3"/>
    <p:sldId id="353" r:id="rId4"/>
    <p:sldId id="352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7" r:id="rId13"/>
    <p:sldId id="362" r:id="rId14"/>
    <p:sldId id="363" r:id="rId15"/>
    <p:sldId id="364" r:id="rId16"/>
    <p:sldId id="371" r:id="rId17"/>
    <p:sldId id="370" r:id="rId18"/>
    <p:sldId id="365" r:id="rId19"/>
    <p:sldId id="369" r:id="rId20"/>
    <p:sldId id="372" r:id="rId21"/>
  </p:sldIdLst>
  <p:sldSz cx="9144000" cy="6858000" type="screen4x3"/>
  <p:notesSz cx="6797675" cy="9926638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34B"/>
    <a:srgbClr val="F04278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750" autoAdjust="0"/>
  </p:normalViewPr>
  <p:slideViewPr>
    <p:cSldViewPr snapToObjects="1">
      <p:cViewPr>
        <p:scale>
          <a:sx n="50" d="100"/>
          <a:sy n="50" d="100"/>
        </p:scale>
        <p:origin x="-1794" y="-108"/>
      </p:cViewPr>
      <p:guideLst>
        <p:guide orient="horz" pos="900"/>
        <p:guide orient="horz" pos="2839"/>
        <p:guide orient="horz" pos="2699"/>
        <p:guide orient="horz" pos="1080"/>
        <p:guide pos="1642"/>
        <p:guide pos="138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58"/>
    </p:cViewPr>
  </p:sorterViewPr>
  <p:notesViewPr>
    <p:cSldViewPr snapToObjects="1">
      <p:cViewPr varScale="1">
        <p:scale>
          <a:sx n="80" d="100"/>
          <a:sy n="80" d="100"/>
        </p:scale>
        <p:origin x="-205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E1B5F81-D0C4-438F-A45E-6F3F2E8C7EF7}" type="datetimeFigureOut">
              <a:rPr lang="nl-NL"/>
              <a:pPr>
                <a:defRPr/>
              </a:pPr>
              <a:t>19-5-2014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ED3D80-32B2-4421-B851-66DE5A4E75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9856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D6C2E8E-813B-42E8-A103-9C7F2D20019D}" type="datetimeFigureOut">
              <a:rPr lang="nl-NL"/>
              <a:pPr>
                <a:defRPr/>
              </a:pPr>
              <a:t>19-5-2014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788"/>
            <a:ext cx="5438140" cy="44666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826BFB7-4063-4CE5-B4D8-A47A48AFAF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643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65F04F4-95BD-4272-865A-84EA1999F739}" type="slidenum">
              <a:rPr lang="en-US">
                <a:latin typeface="Arial" charset="0"/>
                <a:ea typeface="Geneva"/>
                <a:cs typeface="Geneva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Arial" charset="0"/>
              <a:ea typeface="Geneva"/>
              <a:cs typeface="Geneva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Een pas op</a:t>
            </a:r>
            <a:r>
              <a:rPr lang="nl-NL" baseline="0" dirty="0" smtClean="0"/>
              <a:t> de plaats om ideeën concreter te laten worden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355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Even inventariseren wat eenieder heeft opgeschreven.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094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In </a:t>
            </a:r>
            <a:r>
              <a:rPr lang="nl-NL" dirty="0" err="1" smtClean="0"/>
              <a:t>subgroepjes</a:t>
            </a:r>
            <a:r>
              <a:rPr lang="nl-NL" dirty="0" smtClean="0"/>
              <a:t> de deelnemers de meest aansprekende ideeën</a:t>
            </a:r>
            <a:r>
              <a:rPr lang="nl-NL" baseline="0" dirty="0" smtClean="0"/>
              <a:t> verder laten uitwerken: voor wie, wat en hoe?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425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Hier zal dus groepswerk</a:t>
            </a:r>
            <a:r>
              <a:rPr lang="nl-NL" baseline="0" dirty="0" smtClean="0"/>
              <a:t> moeten ontstaan om zo richting een resultaat te komen.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819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Hier de</a:t>
            </a:r>
            <a:r>
              <a:rPr lang="nl-NL" baseline="0" dirty="0" smtClean="0"/>
              <a:t> balans opmaken: welke accenten qua inhoud, vorm en focus zou ons project moeten leggen, welke samenwerkingsverbanden zijn wellicht ontstaan?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796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Hier de</a:t>
            </a:r>
            <a:r>
              <a:rPr lang="nl-NL" baseline="0" dirty="0" smtClean="0"/>
              <a:t> balans opmaken: welke accenten qua inhoud, vorm en focus zou ons project moeten leggen, welke samenwerkingsverbanden zijn wellicht ontstaan?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79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Omdat het WK voetbal eraan komt gebruiken we de metafoor</a:t>
            </a:r>
            <a:r>
              <a:rPr lang="nl-NL" baseline="0" dirty="0" smtClean="0"/>
              <a:t> van een wedstrijd, niet omdat SLO en lerarenopleiders tegenover elkaar staan, maar wel omdat het goed is met elkaar te sparren.</a:t>
            </a:r>
          </a:p>
          <a:p>
            <a:pPr>
              <a:spcBef>
                <a:spcPct val="0"/>
              </a:spcBef>
            </a:pPr>
            <a:r>
              <a:rPr lang="en-GB" dirty="0" err="1" smtClean="0"/>
              <a:t>Geschatte</a:t>
            </a:r>
            <a:r>
              <a:rPr lang="en-GB" dirty="0" smtClean="0"/>
              <a:t> </a:t>
            </a:r>
            <a:r>
              <a:rPr lang="en-GB" dirty="0" err="1" smtClean="0"/>
              <a:t>tijdsverdeling</a:t>
            </a:r>
            <a:endParaRPr lang="en-GB" dirty="0" smtClean="0"/>
          </a:p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en-GB" dirty="0" smtClean="0"/>
              <a:t>Intro: </a:t>
            </a:r>
            <a:r>
              <a:rPr lang="en-GB" dirty="0" err="1" smtClean="0"/>
              <a:t>wedstrijd</a:t>
            </a:r>
            <a:r>
              <a:rPr lang="en-GB" dirty="0" smtClean="0"/>
              <a:t>, </a:t>
            </a:r>
            <a:r>
              <a:rPr lang="en-GB" dirty="0" err="1" smtClean="0"/>
              <a:t>deelnemers</a:t>
            </a:r>
            <a:r>
              <a:rPr lang="en-GB" dirty="0" smtClean="0"/>
              <a:t> en veld: 10 </a:t>
            </a:r>
            <a:r>
              <a:rPr lang="en-GB" dirty="0" err="1" smtClean="0"/>
              <a:t>minuten</a:t>
            </a:r>
            <a:endParaRPr lang="en-GB" dirty="0" smtClean="0"/>
          </a:p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en-GB" dirty="0" smtClean="0"/>
              <a:t>Warming-up en </a:t>
            </a:r>
            <a:r>
              <a:rPr lang="en-GB" dirty="0" err="1" smtClean="0"/>
              <a:t>aftrap</a:t>
            </a:r>
            <a:r>
              <a:rPr lang="en-GB" dirty="0" smtClean="0"/>
              <a:t>: 10 </a:t>
            </a:r>
            <a:r>
              <a:rPr lang="en-GB" dirty="0" err="1" smtClean="0"/>
              <a:t>minuten</a:t>
            </a:r>
            <a:endParaRPr lang="en-GB" dirty="0" smtClean="0"/>
          </a:p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en-GB" dirty="0" err="1" smtClean="0"/>
              <a:t>Eerste</a:t>
            </a:r>
            <a:r>
              <a:rPr lang="en-GB" dirty="0" smtClean="0"/>
              <a:t> </a:t>
            </a:r>
            <a:r>
              <a:rPr lang="en-GB" dirty="0" err="1" smtClean="0"/>
              <a:t>helft</a:t>
            </a:r>
            <a:r>
              <a:rPr lang="en-GB" dirty="0" smtClean="0"/>
              <a:t> </a:t>
            </a:r>
            <a:r>
              <a:rPr lang="en-GB" dirty="0" err="1" smtClean="0"/>
              <a:t>opbouw</a:t>
            </a:r>
            <a:r>
              <a:rPr lang="en-GB" dirty="0" smtClean="0"/>
              <a:t>, </a:t>
            </a:r>
            <a:r>
              <a:rPr lang="en-GB" dirty="0" err="1" smtClean="0"/>
              <a:t>aanval</a:t>
            </a:r>
            <a:r>
              <a:rPr lang="en-GB" dirty="0" smtClean="0"/>
              <a:t> en </a:t>
            </a:r>
            <a:r>
              <a:rPr lang="en-GB" dirty="0" err="1" smtClean="0"/>
              <a:t>verdediging</a:t>
            </a:r>
            <a:r>
              <a:rPr lang="en-GB" dirty="0" smtClean="0"/>
              <a:t>:</a:t>
            </a:r>
            <a:r>
              <a:rPr lang="en-GB" baseline="0" dirty="0" smtClean="0"/>
              <a:t> </a:t>
            </a:r>
            <a:r>
              <a:rPr lang="en-GB" dirty="0" err="1" smtClean="0"/>
              <a:t>discussie</a:t>
            </a:r>
            <a:r>
              <a:rPr lang="en-GB" dirty="0" smtClean="0"/>
              <a:t>: 15 </a:t>
            </a:r>
            <a:r>
              <a:rPr lang="en-GB" dirty="0" err="1" smtClean="0"/>
              <a:t>minuten</a:t>
            </a:r>
            <a:endParaRPr lang="en-GB" dirty="0" smtClean="0"/>
          </a:p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en-GB" dirty="0" smtClean="0"/>
              <a:t>Rust: 10 </a:t>
            </a:r>
            <a:r>
              <a:rPr lang="en-GB" dirty="0" err="1" smtClean="0"/>
              <a:t>minuten</a:t>
            </a:r>
            <a:endParaRPr lang="en-GB" dirty="0" smtClean="0"/>
          </a:p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en-GB" dirty="0" err="1" smtClean="0"/>
              <a:t>Aftrap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tweede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helft</a:t>
            </a:r>
            <a:r>
              <a:rPr lang="en-GB" baseline="0" dirty="0" smtClean="0"/>
              <a:t>: 5 </a:t>
            </a:r>
            <a:r>
              <a:rPr lang="en-GB" baseline="0" dirty="0" err="1" smtClean="0"/>
              <a:t>minuten</a:t>
            </a:r>
            <a:endParaRPr lang="en-GB" baseline="0" dirty="0" smtClean="0"/>
          </a:p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en-GB" baseline="0" dirty="0" err="1" smtClean="0"/>
              <a:t>Tweede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helft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opbouw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aanval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verdediging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subgroepjes</a:t>
            </a:r>
            <a:r>
              <a:rPr lang="en-GB" baseline="0" dirty="0" smtClean="0"/>
              <a:t>: 15 </a:t>
            </a:r>
            <a:r>
              <a:rPr lang="en-GB" baseline="0" dirty="0" err="1" smtClean="0"/>
              <a:t>minuten</a:t>
            </a:r>
            <a:endParaRPr lang="en-GB" baseline="0" dirty="0" smtClean="0"/>
          </a:p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en-GB" baseline="0" dirty="0" err="1" smtClean="0"/>
              <a:t>Resultaat</a:t>
            </a:r>
            <a:r>
              <a:rPr lang="en-GB" baseline="0" dirty="0" smtClean="0"/>
              <a:t>: 10 </a:t>
            </a:r>
            <a:r>
              <a:rPr lang="en-GB" baseline="0" dirty="0" err="1" smtClean="0"/>
              <a:t>minuten</a:t>
            </a:r>
            <a:endParaRPr lang="en-GB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28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Bij ‘doel’ wordt ook ‘belang’ bedoeld: wat is ons/</a:t>
            </a:r>
            <a:r>
              <a:rPr lang="nl-NL" baseline="0" dirty="0" smtClean="0"/>
              <a:t>hun belang van deze workshop, maar ook van het onderwerp ervan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5629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Om het kader</a:t>
            </a:r>
            <a:r>
              <a:rPr lang="nl-NL" baseline="0" dirty="0" smtClean="0"/>
              <a:t> van ons project te schetsen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063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Eerst het web kort</a:t>
            </a:r>
            <a:r>
              <a:rPr lang="nl-NL" baseline="0" dirty="0" smtClean="0"/>
              <a:t> uitleggen (leerplan omvat heel veel).</a:t>
            </a:r>
          </a:p>
          <a:p>
            <a:r>
              <a:rPr lang="nl-NL" dirty="0" smtClean="0"/>
              <a:t>Om</a:t>
            </a:r>
            <a:r>
              <a:rPr lang="nl-NL" baseline="0" dirty="0" smtClean="0"/>
              <a:t> aan te duiden dat er verschillende niveaus zijn (leerling, leraar en lerarenopleider) worden er drie webben over elkaar gelegd.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698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Het voorwerk van ons en van hen even de revue</a:t>
            </a:r>
            <a:r>
              <a:rPr lang="nl-NL" baseline="0" dirty="0" smtClean="0"/>
              <a:t> laten passeren: eerst een verwachting uitspreken, vervolgens wat we binnengekregen hebben.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4631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Gevraagd wordt</a:t>
            </a:r>
            <a:r>
              <a:rPr lang="nl-NL" baseline="0" dirty="0" smtClean="0"/>
              <a:t> welke twee naar de verwachting van de deelnemers het vaakst gekozen zijn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5543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Er zijn wellicht nog meer</a:t>
            </a:r>
            <a:r>
              <a:rPr lang="nl-NL" baseline="0" dirty="0" smtClean="0"/>
              <a:t> drie(of meer)hoekjes te bedenken; maar laten we deze eerst eens verkennen: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is een artikel voor ECENT een goede vorm (laten we er eens een paar bekijken);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zijn de genoemde onderwerpen goede keuzes (wat zou de inhoud daarvan moeten/kunnen zijn)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Richten we ons op het niveau van </a:t>
            </a:r>
            <a:r>
              <a:rPr lang="nl-NL" baseline="0" dirty="0" err="1" smtClean="0"/>
              <a:t>ll</a:t>
            </a:r>
            <a:r>
              <a:rPr lang="nl-NL" baseline="0" dirty="0" smtClean="0"/>
              <a:t>, leraar op lerarenopleider?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baseline="0" dirty="0" smtClean="0"/>
              <a:t>Maar daarbij ook: hoe </a:t>
            </a:r>
            <a:r>
              <a:rPr lang="nl-NL" baseline="0" dirty="0" err="1" smtClean="0"/>
              <a:t>beinvloedt</a:t>
            </a:r>
            <a:r>
              <a:rPr lang="nl-NL" baseline="0" dirty="0" smtClean="0"/>
              <a:t> de ene keus de andere (vandaar de driehoek van driehoeken)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425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Hier zal een interactieve discussie</a:t>
            </a:r>
            <a:r>
              <a:rPr lang="nl-NL" baseline="0" dirty="0" smtClean="0"/>
              <a:t> (pleonasme!!) moeten ontstaan om zo richting een resultaat te komen.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6BFB7-4063-4CE5-B4D8-A47A48AFAF9E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81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6" descr="RIMG0197_bew26x11geknip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19050"/>
            <a:ext cx="9144000" cy="38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hoek 7"/>
          <p:cNvSpPr/>
          <p:nvPr userDrawn="1"/>
        </p:nvSpPr>
        <p:spPr>
          <a:xfrm>
            <a:off x="0" y="3683000"/>
            <a:ext cx="9144000" cy="317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bg1"/>
              </a:solidFill>
            </a:endParaRPr>
          </a:p>
        </p:txBody>
      </p:sp>
      <p:pic>
        <p:nvPicPr>
          <p:cNvPr id="6" name="Afbeelding 8" descr="SLO_logo_totaal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555750" y="868363"/>
            <a:ext cx="1289050" cy="725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hoek 9"/>
          <p:cNvSpPr/>
          <p:nvPr userDrawn="1"/>
        </p:nvSpPr>
        <p:spPr>
          <a:xfrm>
            <a:off x="2617788" y="3683000"/>
            <a:ext cx="6526212" cy="3032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400" dirty="0"/>
          </a:p>
        </p:txBody>
      </p:sp>
      <p:sp>
        <p:nvSpPr>
          <p:cNvPr id="8" name="Rechthoek 11"/>
          <p:cNvSpPr/>
          <p:nvPr userDrawn="1"/>
        </p:nvSpPr>
        <p:spPr>
          <a:xfrm>
            <a:off x="2439988" y="3657600"/>
            <a:ext cx="5105400" cy="304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/>
              <a:t>SLO </a:t>
            </a:r>
            <a:r>
              <a:rPr lang="nl-NL" sz="1200" dirty="0"/>
              <a:t>●</a:t>
            </a:r>
            <a:r>
              <a:rPr lang="nl-NL" sz="1400" dirty="0"/>
              <a:t> nationaal expertisecentrum leerplanontwikkeling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17788" y="1436533"/>
            <a:ext cx="6314545" cy="2348473"/>
          </a:xfrm>
        </p:spPr>
        <p:txBody>
          <a:bodyPr anchor="t">
            <a:normAutofit/>
          </a:bodyPr>
          <a:lstStyle>
            <a:lvl1pPr algn="l">
              <a:defRPr sz="3200" b="1" i="0">
                <a:latin typeface="Arial"/>
                <a:cs typeface="Arial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617787" y="4305300"/>
            <a:ext cx="6526212" cy="1217100"/>
          </a:xfrm>
        </p:spPr>
        <p:txBody>
          <a:bodyPr>
            <a:normAutofit/>
          </a:bodyPr>
          <a:lstStyle>
            <a:lvl1pPr marL="0" indent="0" algn="l">
              <a:buNone/>
              <a:defRPr sz="2400" b="1" i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EB638-7BA8-412A-B8C1-8F0222F7F007}" type="datetime1">
              <a:rPr lang="nl-NL" smtClean="0"/>
              <a:t>19-5-2014</a:t>
            </a:fld>
            <a:endParaRPr lang="nl-NL"/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BF5AB-8131-4567-A2CF-8043729AD35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16569-53A2-4F98-9A9C-C4B5B3F7BFA0}" type="datetime1">
              <a:rPr lang="nl-NL" smtClean="0"/>
              <a:t>19-5-2014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F64EA-A284-4325-9A35-EADDAED9E2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A42F0-D55F-4BB8-9C75-B4E6ED015DF4}" type="datetime1">
              <a:rPr lang="nl-NL" smtClean="0"/>
              <a:t>19-5-2014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B0969-EC73-48CC-98B2-65568684F1E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8214-6F5D-4D53-BD9A-E41D76DAEE72}" type="datetime1">
              <a:rPr lang="nl-NL" smtClean="0"/>
              <a:t>19-5-2014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554A2-8CD7-48BE-B1C3-93A8E7BB8C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241ED-9692-4319-9DA5-A5DC8F394F46}" type="datetime1">
              <a:rPr lang="nl-NL" smtClean="0"/>
              <a:t>19-5-2014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A6AFF-18A6-442E-91CF-5BAF5A1315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C9CB-AF7A-4186-BE1C-B33E1CA12FA1}" type="datetime1">
              <a:rPr lang="nl-NL" smtClean="0"/>
              <a:t>19-5-2014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EC1E8-56F2-4E97-8C12-AB88B9B1F8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CEC7D-5886-4CF6-A79E-04304C357E6D}" type="datetime1">
              <a:rPr lang="nl-NL" smtClean="0"/>
              <a:t>19-5-2014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1F7E-948E-4D0F-8DBA-074E0FDBA1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78A7D-B343-4DF1-BD28-FF82EC303751}" type="datetime1">
              <a:rPr lang="nl-NL" smtClean="0"/>
              <a:t>19-5-2014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CCD22-E47A-4091-A107-04B9D3A6EE7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887B1-42C0-4265-B1AC-A72154FFDF23}" type="datetime1">
              <a:rPr lang="nl-NL" smtClean="0"/>
              <a:t>19-5-2014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A080B-9C26-464D-80DD-2631BD033F3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DEDB-A26D-42B9-B6F9-327FDCD2050E}" type="datetime1">
              <a:rPr lang="nl-NL" smtClean="0"/>
              <a:t>19-5-2014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A9BAB-0B04-4C43-B760-9BB4FD3D0F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EC78B-C694-4A40-B4E6-546C24C2A03A}" type="datetime1">
              <a:rPr lang="nl-NL" smtClean="0"/>
              <a:t>19-5-2014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38E03-2FA1-4377-94CA-0ED3EFC21F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880A41-9865-4C0E-8053-710DAC4054EA}" type="datetime1">
              <a:rPr lang="nl-NL" smtClean="0"/>
              <a:t>19-5-2014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C36A90-0E75-42A8-80F5-A8E69A437DB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032" name="Afbeelding 9" descr="SL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25638" y="6270625"/>
            <a:ext cx="5588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ositiespel%20driehoek.mp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DRIEHOEK%20MET%20KAATS%20-%20AZ%20Online%20Voetbalschool.mp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17788" y="548680"/>
            <a:ext cx="6315075" cy="2232248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nl-NL" dirty="0"/>
              <a:t>Actuele ontwikkelingen in het bètaonderwijs in de opleiding, ondersteund door SLO?</a:t>
            </a:r>
            <a:r>
              <a:rPr lang="nl-NL" b="0" dirty="0">
                <a:solidFill>
                  <a:srgbClr val="6D634B"/>
                </a:solidFill>
              </a:rPr>
              <a:t> </a:t>
            </a:r>
            <a:endParaRPr lang="en-GB" dirty="0" smtClean="0">
              <a:solidFill>
                <a:srgbClr val="6D634B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17788" y="4365625"/>
            <a:ext cx="5840412" cy="792163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sz="1800" dirty="0" smtClean="0"/>
              <a:t>Maarten Pieters en Herman Schalk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sz="1800" dirty="0" smtClean="0"/>
              <a:t>Utrecht, 21 </a:t>
            </a:r>
            <a:r>
              <a:rPr lang="en-GB" sz="1800" dirty="0" err="1" smtClean="0"/>
              <a:t>mei</a:t>
            </a:r>
            <a:r>
              <a:rPr lang="en-GB" sz="1800" dirty="0" smtClean="0"/>
              <a:t>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C0066"/>
                </a:solidFill>
              </a:rPr>
              <a:t>De </a:t>
            </a:r>
            <a:r>
              <a:rPr lang="nl-NL" dirty="0" smtClean="0">
                <a:solidFill>
                  <a:srgbClr val="CC0066"/>
                </a:solidFill>
              </a:rPr>
              <a:t>aftrap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b="1" dirty="0" smtClean="0"/>
              <a:t>Vooral geïnteresseerd in: </a:t>
            </a:r>
          </a:p>
          <a:p>
            <a:r>
              <a:rPr lang="nl-NL" sz="2800" dirty="0" smtClean="0"/>
              <a:t>7. Beoordeling van (nieuwe) vaardigheden</a:t>
            </a:r>
          </a:p>
          <a:p>
            <a:r>
              <a:rPr lang="nl-NL" sz="2800" dirty="0" smtClean="0"/>
              <a:t>9. Samenhang tussen de vakken</a:t>
            </a:r>
          </a:p>
          <a:p>
            <a:r>
              <a:rPr lang="nl-NL" sz="2800" dirty="0" smtClean="0"/>
              <a:t>12. Kennisbasis Natuurwetenschappen en Technologie en de Kernprogramma’s</a:t>
            </a:r>
          </a:p>
          <a:p>
            <a:r>
              <a:rPr lang="nl-NL" sz="2800" dirty="0" smtClean="0"/>
              <a:t>2. Betere aansluiting bij ontwikkelingen in wetenschap en technologie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60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C0066"/>
                </a:solidFill>
              </a:rPr>
              <a:t>De </a:t>
            </a:r>
            <a:r>
              <a:rPr lang="nl-NL" dirty="0" smtClean="0">
                <a:solidFill>
                  <a:srgbClr val="CC0066"/>
                </a:solidFill>
              </a:rPr>
              <a:t>aftrap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b="1" dirty="0" smtClean="0"/>
              <a:t>De vaakst </a:t>
            </a:r>
            <a:r>
              <a:rPr lang="nl-NL" sz="2800" b="1" dirty="0"/>
              <a:t>gekozen vormen</a:t>
            </a:r>
          </a:p>
          <a:p>
            <a:pPr marL="0" indent="0">
              <a:buNone/>
            </a:pPr>
            <a:r>
              <a:rPr lang="nl-NL" sz="2400" i="1" dirty="0"/>
              <a:t> </a:t>
            </a:r>
            <a:endParaRPr lang="nl-NL" sz="2400" dirty="0"/>
          </a:p>
          <a:p>
            <a:pPr lvl="0">
              <a:buFont typeface="+mj-lt"/>
              <a:buAutoNum type="arabicPeriod"/>
            </a:pPr>
            <a:r>
              <a:rPr lang="nl-NL" sz="2400" dirty="0" smtClean="0"/>
              <a:t>Achtergrond informatie (bv. vanuit literatuur of ervaringen van collega's) beschikbaar via internet [3x1, 2x2]</a:t>
            </a:r>
          </a:p>
          <a:p>
            <a:pPr lvl="0">
              <a:buFont typeface="+mj-lt"/>
              <a:buAutoNum type="arabicPeriod"/>
            </a:pPr>
            <a:r>
              <a:rPr lang="nl-NL" sz="2400" dirty="0" smtClean="0"/>
              <a:t>Voorbeelden van opleidingsmateriaal beschikbaar via internet [4x1]</a:t>
            </a:r>
          </a:p>
          <a:p>
            <a:pPr lvl="0">
              <a:buFont typeface="+mj-lt"/>
              <a:buAutoNum type="arabicPeriod"/>
            </a:pPr>
            <a:r>
              <a:rPr lang="nl-NL" sz="2400" dirty="0" smtClean="0"/>
              <a:t>Feedback op bestaande opleidingscurricula [2x1, 2x2]</a:t>
            </a:r>
          </a:p>
          <a:p>
            <a:pPr lvl="0">
              <a:buFont typeface="+mj-lt"/>
              <a:buAutoNum type="arabicPeriod"/>
            </a:pPr>
            <a:r>
              <a:rPr lang="nl-NL" sz="2400" dirty="0" smtClean="0"/>
              <a:t>Eenmalige bijeenkomsten rond een onderwerp [1x1, 2x2]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6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C0066"/>
                </a:solidFill>
              </a:rPr>
              <a:t>De </a:t>
            </a:r>
            <a:r>
              <a:rPr lang="nl-NL" dirty="0" smtClean="0">
                <a:solidFill>
                  <a:srgbClr val="CC0066"/>
                </a:solidFill>
              </a:rPr>
              <a:t>aftrap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b="1" dirty="0" smtClean="0"/>
              <a:t>Doelgroepen </a:t>
            </a:r>
            <a:r>
              <a:rPr lang="nl-NL" sz="2800" b="1" dirty="0"/>
              <a:t>benaderd / </a:t>
            </a:r>
            <a:r>
              <a:rPr lang="nl-NL" sz="2800" b="1" dirty="0" smtClean="0"/>
              <a:t>bediend</a:t>
            </a:r>
            <a:r>
              <a:rPr lang="nl-NL" sz="2800" dirty="0"/>
              <a:t> </a:t>
            </a:r>
            <a:endParaRPr lang="nl-NL" sz="2800" dirty="0" smtClean="0"/>
          </a:p>
          <a:p>
            <a:r>
              <a:rPr lang="nl-NL" sz="2800" u="sng" dirty="0" smtClean="0"/>
              <a:t>Per vak </a:t>
            </a:r>
            <a:r>
              <a:rPr lang="nl-NL" sz="2800" dirty="0" smtClean="0"/>
              <a:t>of vakoverstijgend</a:t>
            </a:r>
          </a:p>
          <a:p>
            <a:endParaRPr lang="nl-NL" sz="2800" dirty="0"/>
          </a:p>
          <a:p>
            <a:r>
              <a:rPr lang="nl-NL" sz="2800" u="sng" dirty="0"/>
              <a:t>Per sector </a:t>
            </a:r>
            <a:r>
              <a:rPr lang="nl-NL" sz="2800" dirty="0"/>
              <a:t>(Pabo, tweedegraads, eerstegraads</a:t>
            </a:r>
            <a:r>
              <a:rPr lang="nl-NL" sz="2800" dirty="0" smtClean="0"/>
              <a:t>) of sector-overstijgend </a:t>
            </a:r>
            <a:endParaRPr lang="nl-NL" sz="2800" dirty="0"/>
          </a:p>
          <a:p>
            <a:endParaRPr lang="nl-NL" sz="2800" dirty="0"/>
          </a:p>
          <a:p>
            <a:r>
              <a:rPr lang="nl-NL" sz="2800" dirty="0" smtClean="0"/>
              <a:t>Regionaal of </a:t>
            </a:r>
            <a:r>
              <a:rPr lang="nl-NL" sz="2800" u="sng" dirty="0" smtClean="0"/>
              <a:t>landelijk</a:t>
            </a:r>
            <a:endParaRPr lang="nl-NL" sz="2800" u="sng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29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>
                <a:solidFill>
                  <a:srgbClr val="CC0066"/>
                </a:solidFill>
              </a:rPr>
              <a:t>De </a:t>
            </a:r>
            <a:r>
              <a:rPr lang="nl-NL" dirty="0" smtClean="0">
                <a:solidFill>
                  <a:srgbClr val="CC0066"/>
                </a:solidFill>
              </a:rPr>
              <a:t>opbouw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16862" y="3235947"/>
            <a:ext cx="2458616" cy="820688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>
                <a:hlinkClick r:id="rId3" action="ppaction://hlinkfile"/>
              </a:rPr>
              <a:t>Driehoekjes</a:t>
            </a:r>
            <a:r>
              <a:rPr lang="nl-NL" dirty="0" smtClean="0"/>
              <a:t> </a:t>
            </a:r>
          </a:p>
          <a:p>
            <a:pPr marL="0" indent="0" algn="ctr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  <p:grpSp>
        <p:nvGrpSpPr>
          <p:cNvPr id="9" name="Groep 8"/>
          <p:cNvGrpSpPr/>
          <p:nvPr/>
        </p:nvGrpSpPr>
        <p:grpSpPr>
          <a:xfrm>
            <a:off x="1814681" y="3066986"/>
            <a:ext cx="3312368" cy="2952328"/>
            <a:chOff x="1979712" y="1700808"/>
            <a:chExt cx="3312368" cy="2952328"/>
          </a:xfrm>
        </p:grpSpPr>
        <p:sp>
          <p:nvSpPr>
            <p:cNvPr id="8" name="Gelijkbenige driehoek 7"/>
            <p:cNvSpPr/>
            <p:nvPr/>
          </p:nvSpPr>
          <p:spPr>
            <a:xfrm>
              <a:off x="1979712" y="1700808"/>
              <a:ext cx="3312368" cy="2952328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2781637" y="3450968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/>
                <a:t>Onderwerpen</a:t>
              </a:r>
              <a:endParaRPr lang="nl-NL" dirty="0" smtClean="0"/>
            </a:p>
          </p:txBody>
        </p:sp>
      </p:grpSp>
      <p:grpSp>
        <p:nvGrpSpPr>
          <p:cNvPr id="10" name="Groep 9"/>
          <p:cNvGrpSpPr/>
          <p:nvPr/>
        </p:nvGrpSpPr>
        <p:grpSpPr>
          <a:xfrm>
            <a:off x="5148064" y="3076364"/>
            <a:ext cx="3312368" cy="2952328"/>
            <a:chOff x="1979712" y="1700808"/>
            <a:chExt cx="3312368" cy="2952328"/>
          </a:xfrm>
        </p:grpSpPr>
        <p:sp>
          <p:nvSpPr>
            <p:cNvPr id="11" name="Gelijkbenige driehoek 10"/>
            <p:cNvSpPr/>
            <p:nvPr/>
          </p:nvSpPr>
          <p:spPr>
            <a:xfrm>
              <a:off x="1979712" y="1700808"/>
              <a:ext cx="3312368" cy="2952328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2483768" y="3451673"/>
              <a:ext cx="237626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nl-NL" b="1" dirty="0" smtClean="0"/>
                <a:t>Focus</a:t>
              </a:r>
              <a:endParaRPr lang="nl-NL" dirty="0" smtClean="0"/>
            </a:p>
          </p:txBody>
        </p:sp>
      </p:grpSp>
      <p:grpSp>
        <p:nvGrpSpPr>
          <p:cNvPr id="13" name="Groep 12"/>
          <p:cNvGrpSpPr/>
          <p:nvPr/>
        </p:nvGrpSpPr>
        <p:grpSpPr>
          <a:xfrm>
            <a:off x="3478628" y="128093"/>
            <a:ext cx="3312368" cy="2952328"/>
            <a:chOff x="1979712" y="1700808"/>
            <a:chExt cx="3312368" cy="2952328"/>
          </a:xfrm>
        </p:grpSpPr>
        <p:sp>
          <p:nvSpPr>
            <p:cNvPr id="14" name="Gelijkbenige driehoek 13"/>
            <p:cNvSpPr/>
            <p:nvPr/>
          </p:nvSpPr>
          <p:spPr>
            <a:xfrm>
              <a:off x="1979712" y="1700808"/>
              <a:ext cx="3312368" cy="2952328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2326399" y="3041084"/>
              <a:ext cx="25202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nl-NL" b="1" dirty="0" smtClean="0"/>
            </a:p>
            <a:p>
              <a:pPr algn="ctr"/>
              <a:r>
                <a:rPr lang="nl-NL" b="1" dirty="0" smtClean="0"/>
                <a:t>Vorm</a:t>
              </a:r>
            </a:p>
            <a:p>
              <a:endParaRPr lang="nl-NL" dirty="0"/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4493366" y="899428"/>
            <a:ext cx="130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informatie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2918739" y="2600173"/>
            <a:ext cx="1996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bijeenkomsten</a:t>
            </a:r>
          </a:p>
          <a:p>
            <a:pPr algn="ctr"/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5300464" y="2600173"/>
            <a:ext cx="2223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opleidingsmateriaal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3579617" y="5530248"/>
            <a:ext cx="1663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vaardigheden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1403648" y="5530248"/>
            <a:ext cx="1652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kennisbasis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2771800" y="3890782"/>
            <a:ext cx="130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coco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5220072" y="5530248"/>
            <a:ext cx="130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leraar (i.o.)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214864" y="3890782"/>
            <a:ext cx="130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leerling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810131" y="5530248"/>
            <a:ext cx="179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lerarenopleider</a:t>
            </a:r>
          </a:p>
        </p:txBody>
      </p:sp>
    </p:spTree>
    <p:extLst>
      <p:ext uri="{BB962C8B-B14F-4D97-AF65-F5344CB8AC3E}">
        <p14:creationId xmlns:p14="http://schemas.microsoft.com/office/powerpoint/2010/main" val="6656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CC0066"/>
                </a:solidFill>
              </a:rPr>
              <a:t>Aanval en verdediging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nl-NL" sz="7200" dirty="0" smtClean="0"/>
              <a:t>Spelen maar!!</a:t>
            </a:r>
            <a:endParaRPr lang="nl-NL" sz="7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6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>
                <a:solidFill>
                  <a:srgbClr val="CC0066"/>
                </a:solidFill>
              </a:rPr>
              <a:t>De </a:t>
            </a:r>
            <a:r>
              <a:rPr lang="nl-NL" dirty="0" smtClean="0">
                <a:solidFill>
                  <a:srgbClr val="CC0066"/>
                </a:solidFill>
              </a:rPr>
              <a:t>rust(stand)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 smtClean="0"/>
              <a:t>Schrijf nu eens in het kort op hoe een door jou gewenste professionalisering er uitziet, qua</a:t>
            </a:r>
          </a:p>
          <a:p>
            <a:r>
              <a:rPr lang="nl-NL" sz="2800" dirty="0" smtClean="0"/>
              <a:t> vorm</a:t>
            </a:r>
          </a:p>
          <a:p>
            <a:r>
              <a:rPr lang="nl-NL" sz="2800" dirty="0"/>
              <a:t>o</a:t>
            </a:r>
            <a:r>
              <a:rPr lang="nl-NL" sz="2800" dirty="0" smtClean="0"/>
              <a:t>nderwerp</a:t>
            </a:r>
          </a:p>
          <a:p>
            <a:r>
              <a:rPr lang="nl-NL" sz="2800" dirty="0" smtClean="0"/>
              <a:t>focus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6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CC0066"/>
                </a:solidFill>
              </a:rPr>
              <a:t>De </a:t>
            </a:r>
            <a:r>
              <a:rPr lang="nl-NL" dirty="0" smtClean="0">
                <a:solidFill>
                  <a:srgbClr val="CC0066"/>
                </a:solidFill>
              </a:rPr>
              <a:t>aftrap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b="1" dirty="0" smtClean="0"/>
              <a:t>Vorm?</a:t>
            </a:r>
          </a:p>
          <a:p>
            <a:pPr marL="0" indent="0">
              <a:buNone/>
            </a:pPr>
            <a:endParaRPr lang="nl-NL" sz="2800" b="1" dirty="0" smtClean="0"/>
          </a:p>
          <a:p>
            <a:pPr marL="0" indent="0">
              <a:buNone/>
            </a:pPr>
            <a:r>
              <a:rPr lang="nl-NL" sz="2800" b="1" dirty="0" smtClean="0"/>
              <a:t>Onderwerp?</a:t>
            </a:r>
          </a:p>
          <a:p>
            <a:pPr marL="0" indent="0">
              <a:buNone/>
            </a:pPr>
            <a:endParaRPr lang="nl-NL" sz="2800" b="1" dirty="0" smtClean="0"/>
          </a:p>
          <a:p>
            <a:pPr marL="0" indent="0">
              <a:buNone/>
            </a:pPr>
            <a:r>
              <a:rPr lang="nl-NL" sz="2800" b="1" dirty="0" smtClean="0"/>
              <a:t>Focus?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486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>
                <a:solidFill>
                  <a:srgbClr val="CC0066"/>
                </a:solidFill>
              </a:rPr>
              <a:t>De </a:t>
            </a:r>
            <a:r>
              <a:rPr lang="nl-NL" dirty="0" smtClean="0">
                <a:solidFill>
                  <a:srgbClr val="CC0066"/>
                </a:solidFill>
              </a:rPr>
              <a:t>opbouw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16862" y="3235947"/>
            <a:ext cx="2458616" cy="820688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>
                <a:hlinkClick r:id="rId3" action="ppaction://hlinkfile"/>
              </a:rPr>
              <a:t>Driehoekjes</a:t>
            </a:r>
            <a:r>
              <a:rPr lang="nl-NL" dirty="0" smtClean="0"/>
              <a:t> </a:t>
            </a:r>
          </a:p>
          <a:p>
            <a:pPr marL="0" indent="0" algn="ctr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  <p:grpSp>
        <p:nvGrpSpPr>
          <p:cNvPr id="9" name="Groep 8"/>
          <p:cNvGrpSpPr/>
          <p:nvPr/>
        </p:nvGrpSpPr>
        <p:grpSpPr>
          <a:xfrm>
            <a:off x="1814681" y="3066986"/>
            <a:ext cx="3312368" cy="2952328"/>
            <a:chOff x="1979712" y="1700808"/>
            <a:chExt cx="3312368" cy="2952328"/>
          </a:xfrm>
        </p:grpSpPr>
        <p:sp>
          <p:nvSpPr>
            <p:cNvPr id="8" name="Gelijkbenige driehoek 7"/>
            <p:cNvSpPr/>
            <p:nvPr/>
          </p:nvSpPr>
          <p:spPr>
            <a:xfrm>
              <a:off x="1979712" y="1700808"/>
              <a:ext cx="3312368" cy="2952328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2781637" y="3450968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b="1" dirty="0" smtClean="0"/>
                <a:t>Onderwerp 2</a:t>
              </a:r>
              <a:endParaRPr lang="nl-NL" dirty="0" smtClean="0"/>
            </a:p>
          </p:txBody>
        </p:sp>
      </p:grpSp>
      <p:grpSp>
        <p:nvGrpSpPr>
          <p:cNvPr id="10" name="Groep 9"/>
          <p:cNvGrpSpPr/>
          <p:nvPr/>
        </p:nvGrpSpPr>
        <p:grpSpPr>
          <a:xfrm>
            <a:off x="5148064" y="3076364"/>
            <a:ext cx="3312368" cy="2952328"/>
            <a:chOff x="1979712" y="1700808"/>
            <a:chExt cx="3312368" cy="2952328"/>
          </a:xfrm>
        </p:grpSpPr>
        <p:sp>
          <p:nvSpPr>
            <p:cNvPr id="11" name="Gelijkbenige driehoek 10"/>
            <p:cNvSpPr/>
            <p:nvPr/>
          </p:nvSpPr>
          <p:spPr>
            <a:xfrm>
              <a:off x="1979712" y="1700808"/>
              <a:ext cx="3312368" cy="2952328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2483768" y="3451673"/>
              <a:ext cx="237626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nl-NL" b="1" dirty="0" smtClean="0"/>
                <a:t>Onderwerp 3</a:t>
              </a:r>
            </a:p>
          </p:txBody>
        </p:sp>
      </p:grpSp>
      <p:grpSp>
        <p:nvGrpSpPr>
          <p:cNvPr id="13" name="Groep 12"/>
          <p:cNvGrpSpPr/>
          <p:nvPr/>
        </p:nvGrpSpPr>
        <p:grpSpPr>
          <a:xfrm>
            <a:off x="3478628" y="128093"/>
            <a:ext cx="3312368" cy="2952328"/>
            <a:chOff x="1979712" y="1700808"/>
            <a:chExt cx="3312368" cy="2952328"/>
          </a:xfrm>
        </p:grpSpPr>
        <p:sp>
          <p:nvSpPr>
            <p:cNvPr id="14" name="Gelijkbenige driehoek 13"/>
            <p:cNvSpPr/>
            <p:nvPr/>
          </p:nvSpPr>
          <p:spPr>
            <a:xfrm>
              <a:off x="1979712" y="1700808"/>
              <a:ext cx="3312368" cy="2952328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2326399" y="3041084"/>
              <a:ext cx="25202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nl-NL" b="1" dirty="0" smtClean="0"/>
            </a:p>
            <a:p>
              <a:pPr algn="ctr"/>
              <a:r>
                <a:rPr lang="nl-NL" b="1" dirty="0" smtClean="0"/>
                <a:t>Onderwerp 1</a:t>
              </a:r>
            </a:p>
            <a:p>
              <a:endParaRPr lang="nl-NL" dirty="0"/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4493366" y="899428"/>
            <a:ext cx="130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vorm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3223827" y="2600173"/>
            <a:ext cx="1996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inhoud</a:t>
            </a:r>
            <a:endParaRPr lang="nl-NL" dirty="0"/>
          </a:p>
          <a:p>
            <a:pPr algn="ctr"/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5430315" y="2600173"/>
            <a:ext cx="156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focus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462730" y="5530248"/>
            <a:ext cx="1967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focus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1774456" y="5530247"/>
            <a:ext cx="1652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i</a:t>
            </a:r>
            <a:r>
              <a:rPr lang="nl-NL" dirty="0" smtClean="0"/>
              <a:t>nhoud</a:t>
            </a:r>
          </a:p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2771800" y="3890782"/>
            <a:ext cx="130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vorm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5220072" y="5530248"/>
            <a:ext cx="130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6214864" y="3890782"/>
            <a:ext cx="1309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vorm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6810130" y="5530248"/>
            <a:ext cx="2082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focus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44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CC0066"/>
                </a:solidFill>
              </a:rPr>
              <a:t>Aanval en verdediging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nl-NL" sz="7200" dirty="0" smtClean="0"/>
              <a:t>Spelen maar weer!!</a:t>
            </a:r>
            <a:endParaRPr lang="nl-NL" sz="7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3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CC0066"/>
                </a:solidFill>
              </a:rPr>
              <a:t>Het resultaat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b="1" dirty="0" smtClean="0"/>
              <a:t>Wat heeft de workshop opgeleverd?</a:t>
            </a: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Voor jullie?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Voor ons?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Vervolg?</a:t>
            </a:r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05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CC0066"/>
                </a:solidFill>
              </a:rPr>
              <a:t>De wedstrijd</a:t>
            </a:r>
            <a:endParaRPr lang="nl-NL" dirty="0">
              <a:solidFill>
                <a:srgbClr val="CC0066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205064"/>
          </a:xfrm>
        </p:spPr>
        <p:txBody>
          <a:bodyPr/>
          <a:lstStyle/>
          <a:p>
            <a:r>
              <a:rPr lang="nl-NL" sz="2800" dirty="0" smtClean="0"/>
              <a:t>De deelnemers</a:t>
            </a:r>
          </a:p>
          <a:p>
            <a:r>
              <a:rPr lang="nl-NL" sz="2800" dirty="0" smtClean="0"/>
              <a:t>Het veld</a:t>
            </a:r>
            <a:endParaRPr lang="nl-NL" sz="2800" dirty="0"/>
          </a:p>
          <a:p>
            <a:r>
              <a:rPr lang="nl-NL" sz="2800" dirty="0" smtClean="0"/>
              <a:t>De warming-up</a:t>
            </a:r>
          </a:p>
          <a:p>
            <a:r>
              <a:rPr lang="nl-NL" sz="2800" dirty="0" smtClean="0"/>
              <a:t>De eerste helft (aftrap, opbouw, aanval en verdediging)</a:t>
            </a:r>
          </a:p>
          <a:p>
            <a:r>
              <a:rPr lang="nl-NL" sz="2800" dirty="0" smtClean="0"/>
              <a:t>De rust(stand)</a:t>
            </a:r>
          </a:p>
          <a:p>
            <a:r>
              <a:rPr lang="nl-NL" sz="2800" dirty="0"/>
              <a:t>De </a:t>
            </a:r>
            <a:r>
              <a:rPr lang="nl-NL" sz="2800" dirty="0" smtClean="0"/>
              <a:t>tweede helft (</a:t>
            </a:r>
            <a:r>
              <a:rPr lang="nl-NL" sz="2800" dirty="0"/>
              <a:t>aftrap, opbouw, aanval en </a:t>
            </a:r>
            <a:r>
              <a:rPr lang="nl-NL" sz="2800" dirty="0" smtClean="0"/>
              <a:t>verdediging)</a:t>
            </a:r>
            <a:endParaRPr lang="nl-NL" sz="2800" dirty="0"/>
          </a:p>
          <a:p>
            <a:r>
              <a:rPr lang="nl-NL" sz="2800" dirty="0" smtClean="0"/>
              <a:t>Het resultaat</a:t>
            </a:r>
            <a:endParaRPr lang="nl-NL" sz="28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21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CC0066"/>
                </a:solidFill>
              </a:rPr>
              <a:t>De handdruk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nl-NL" sz="7200" b="1" dirty="0" smtClean="0"/>
              <a:t>Heel veel dank voor het meedenken!!</a:t>
            </a:r>
            <a:endParaRPr lang="nl-NL" sz="72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659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CC0066"/>
                </a:solidFill>
              </a:rPr>
              <a:t>De deelnemers</a:t>
            </a:r>
            <a:endParaRPr lang="nl-NL" dirty="0">
              <a:solidFill>
                <a:srgbClr val="CC0066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 smtClean="0"/>
              <a:t>Wij</a:t>
            </a:r>
          </a:p>
          <a:p>
            <a:r>
              <a:rPr lang="nl-NL" sz="2800" dirty="0" smtClean="0"/>
              <a:t>Voorstellen </a:t>
            </a:r>
          </a:p>
          <a:p>
            <a:r>
              <a:rPr lang="nl-NL" sz="2800" dirty="0" smtClean="0"/>
              <a:t>Ons doel</a:t>
            </a:r>
          </a:p>
          <a:p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Jullie</a:t>
            </a:r>
          </a:p>
          <a:p>
            <a:r>
              <a:rPr lang="nl-NL" sz="2800" dirty="0" smtClean="0"/>
              <a:t>Voorstellen</a:t>
            </a:r>
          </a:p>
          <a:p>
            <a:r>
              <a:rPr lang="nl-NL" sz="2800" dirty="0" smtClean="0"/>
              <a:t>Jullie doel</a:t>
            </a:r>
            <a:endParaRPr lang="nl-NL" sz="28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98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CC0066"/>
                </a:solidFill>
              </a:rPr>
              <a:t>Het veld</a:t>
            </a:r>
            <a:endParaRPr lang="nl-NL" dirty="0">
              <a:solidFill>
                <a:srgbClr val="CC0066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 smtClean="0"/>
              <a:t>Binnen welke kaders bewegen we ons?</a:t>
            </a:r>
          </a:p>
          <a:p>
            <a:pPr marL="0" indent="0">
              <a:buNone/>
            </a:pPr>
            <a:endParaRPr lang="nl-NL" sz="2800" dirty="0" smtClean="0"/>
          </a:p>
          <a:p>
            <a:r>
              <a:rPr lang="nl-NL" sz="2800" dirty="0" smtClean="0"/>
              <a:t>Implementatie </a:t>
            </a:r>
            <a:r>
              <a:rPr lang="nl-NL" sz="2800" dirty="0" err="1" smtClean="0"/>
              <a:t>vakvernieuwingen</a:t>
            </a:r>
            <a:endParaRPr lang="nl-NL" sz="2800" dirty="0" smtClean="0"/>
          </a:p>
          <a:p>
            <a:endParaRPr lang="nl-NL" sz="2800" dirty="0" smtClean="0"/>
          </a:p>
          <a:p>
            <a:r>
              <a:rPr lang="nl-NL" sz="2800" dirty="0" smtClean="0"/>
              <a:t>Professionalisering lerarenopleiders</a:t>
            </a:r>
          </a:p>
          <a:p>
            <a:endParaRPr lang="nl-NL" sz="2800" dirty="0" smtClean="0"/>
          </a:p>
          <a:p>
            <a:r>
              <a:rPr lang="nl-NL" sz="2800" dirty="0" smtClean="0"/>
              <a:t>Leerplankundige expertise</a:t>
            </a:r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9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427834"/>
            <a:ext cx="6449744" cy="4665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CC0066"/>
                </a:solidFill>
              </a:rPr>
              <a:t>Leerplankundig speelveld</a:t>
            </a:r>
            <a:endParaRPr lang="nl-NL" dirty="0">
              <a:solidFill>
                <a:srgbClr val="CC0066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pic>
        <p:nvPicPr>
          <p:cNvPr id="13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2348880"/>
            <a:ext cx="6449744" cy="4665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524" y="3140968"/>
            <a:ext cx="6449744" cy="4665461"/>
          </a:xfrm>
        </p:spPr>
      </p:pic>
      <p:sp>
        <p:nvSpPr>
          <p:cNvPr id="12" name="Tekstvak 11"/>
          <p:cNvSpPr txBox="1"/>
          <p:nvPr/>
        </p:nvSpPr>
        <p:spPr>
          <a:xfrm>
            <a:off x="6184506" y="1443974"/>
            <a:ext cx="296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Leren van leerlingen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6184506" y="2402304"/>
            <a:ext cx="296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Leren van leraren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6184506" y="3289426"/>
            <a:ext cx="296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Leren van lerarenopleiders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539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CC0066"/>
                </a:solidFill>
              </a:rPr>
              <a:t>De warming-up</a:t>
            </a:r>
            <a:endParaRPr lang="nl-NL" dirty="0">
              <a:solidFill>
                <a:srgbClr val="CC0066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Vragenlijst uitgezet via ECENT-nieuwsbrief</a:t>
            </a:r>
          </a:p>
          <a:p>
            <a:r>
              <a:rPr lang="nl-NL" dirty="0" smtClean="0"/>
              <a:t>Onderwerpen</a:t>
            </a:r>
          </a:p>
          <a:p>
            <a:r>
              <a:rPr lang="nl-NL" dirty="0" smtClean="0"/>
              <a:t>Vorm en deelname</a:t>
            </a:r>
          </a:p>
          <a:p>
            <a:r>
              <a:rPr lang="nl-NL" dirty="0" smtClean="0"/>
              <a:t>Benadering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Wat zou daar uitgekomen zijn?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3074" name="Picture 2" descr="C:\Users\h.schalk\Documents\1 SLO\LTLO\Orientatiefase\Behoeftenpeiling\CCopleid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35780"/>
            <a:ext cx="4123251" cy="599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  <p:pic>
        <p:nvPicPr>
          <p:cNvPr id="6" name="Picture 2" descr="C:\Users\h.schalk\Documents\1 SLO\LTLO\Orientatiefase\Behoeftenpeiling\CCopleid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301"/>
            <a:ext cx="8244408" cy="1197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55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>
                <a:solidFill>
                  <a:srgbClr val="CC0066"/>
                </a:solidFill>
              </a:rPr>
              <a:t>De </a:t>
            </a:r>
            <a:r>
              <a:rPr lang="nl-NL" dirty="0" smtClean="0">
                <a:solidFill>
                  <a:srgbClr val="CC0066"/>
                </a:solidFill>
              </a:rPr>
              <a:t>warming-up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b="1" dirty="0"/>
              <a:t>Met betrekking tot welk(e) onderwerp(en) zou u een aanbod vanuit SLO op prijs stellen</a:t>
            </a:r>
            <a:r>
              <a:rPr lang="nl-NL" sz="2400" b="1" dirty="0" smtClean="0"/>
              <a:t>? </a:t>
            </a:r>
            <a:r>
              <a:rPr lang="nl-NL" sz="2400" i="1" dirty="0" smtClean="0"/>
              <a:t>Welke twee zijn het vaakst gekozen?</a:t>
            </a:r>
            <a:endParaRPr lang="nl-NL" sz="2400" dirty="0"/>
          </a:p>
          <a:p>
            <a:pPr marL="0" indent="0">
              <a:buNone/>
            </a:pPr>
            <a:r>
              <a:rPr lang="nl-NL" sz="1400" i="1" dirty="0"/>
              <a:t> </a:t>
            </a:r>
            <a:endParaRPr lang="nl-NL" sz="1400" dirty="0"/>
          </a:p>
          <a:p>
            <a:pPr marL="0" lvl="0" indent="0">
              <a:buNone/>
            </a:pPr>
            <a:r>
              <a:rPr lang="nl-NL" sz="1400" dirty="0"/>
              <a:t>1. Onderwijzen van de nieuwe inhouden van de examenprogramma's</a:t>
            </a:r>
          </a:p>
          <a:p>
            <a:pPr marL="0" lvl="0" indent="0">
              <a:buNone/>
            </a:pPr>
            <a:r>
              <a:rPr lang="nl-NL" sz="1400" dirty="0"/>
              <a:t>2. Betere aansluiting bij ontwikkelingen in hoger onder­wijs, wetenschap en technologie</a:t>
            </a:r>
          </a:p>
          <a:p>
            <a:pPr marL="0" lvl="0" indent="0">
              <a:buNone/>
            </a:pPr>
            <a:r>
              <a:rPr lang="nl-NL" sz="1400" dirty="0"/>
              <a:t>3. Vaardigheden in de nieuwe programma's, zoals redeneren / 21st </a:t>
            </a:r>
            <a:r>
              <a:rPr lang="nl-NL" sz="1400" dirty="0" err="1"/>
              <a:t>Century</a:t>
            </a:r>
            <a:r>
              <a:rPr lang="nl-NL" sz="1400" dirty="0"/>
              <a:t> Skills</a:t>
            </a:r>
          </a:p>
          <a:p>
            <a:pPr marL="0" lvl="0" indent="0">
              <a:buNone/>
            </a:pPr>
            <a:r>
              <a:rPr lang="nl-NL" sz="1400" dirty="0"/>
              <a:t>4. De rol van contexten / de concept-contextbenadering </a:t>
            </a:r>
          </a:p>
          <a:p>
            <a:pPr marL="0" lvl="0" indent="0">
              <a:buNone/>
            </a:pPr>
            <a:r>
              <a:rPr lang="nl-NL" sz="1400" dirty="0"/>
              <a:t>5. De rol van kernconcepten / werken aan begripsontwikkeling</a:t>
            </a:r>
          </a:p>
          <a:p>
            <a:pPr marL="0" lvl="0" indent="0">
              <a:buNone/>
            </a:pPr>
            <a:r>
              <a:rPr lang="nl-NL" sz="1400" dirty="0"/>
              <a:t>6. Toetsing en examinering bij de nieuwe programma's</a:t>
            </a:r>
          </a:p>
          <a:p>
            <a:pPr marL="0" lvl="0" indent="0">
              <a:buNone/>
            </a:pPr>
            <a:r>
              <a:rPr lang="nl-NL" sz="1400" dirty="0"/>
              <a:t>7. Beoordeling van (nieuwe) vaardigheden</a:t>
            </a:r>
          </a:p>
          <a:p>
            <a:pPr marL="0" lvl="0" indent="0">
              <a:buNone/>
            </a:pPr>
            <a:r>
              <a:rPr lang="nl-NL" sz="1400" dirty="0"/>
              <a:t>8. Het uitwerken van eigen leerplannen van de docent bij de nieuwe programma's</a:t>
            </a:r>
          </a:p>
          <a:p>
            <a:pPr marL="0" lvl="0" indent="0">
              <a:buNone/>
            </a:pPr>
            <a:r>
              <a:rPr lang="nl-NL" sz="1400" dirty="0"/>
              <a:t>9. Samenhang tussen de bètavakken</a:t>
            </a:r>
          </a:p>
          <a:p>
            <a:pPr marL="0" lvl="0" indent="0">
              <a:buNone/>
            </a:pPr>
            <a:r>
              <a:rPr lang="nl-NL" sz="1400" dirty="0"/>
              <a:t>10. De relatie van de natuurwetenschappelijke vakken met het vak Techniek</a:t>
            </a:r>
          </a:p>
          <a:p>
            <a:pPr marL="0" lvl="0" indent="0">
              <a:buNone/>
            </a:pPr>
            <a:r>
              <a:rPr lang="nl-NL" sz="1400" dirty="0"/>
              <a:t>11. Het vormgeven van ANW-doelen in de vakken</a:t>
            </a:r>
          </a:p>
          <a:p>
            <a:pPr marL="0" lvl="0" indent="0">
              <a:buNone/>
            </a:pPr>
            <a:r>
              <a:rPr lang="nl-NL" sz="1400" dirty="0"/>
              <a:t>12. Kennisbasis </a:t>
            </a:r>
            <a:r>
              <a:rPr lang="nl-NL" sz="1400" dirty="0" err="1"/>
              <a:t>Science</a:t>
            </a:r>
            <a:r>
              <a:rPr lang="nl-NL" sz="1400" dirty="0"/>
              <a:t> en Kernprogramma's</a:t>
            </a:r>
          </a:p>
          <a:p>
            <a:pPr marL="0" lvl="0" indent="0">
              <a:buNone/>
            </a:pPr>
            <a:r>
              <a:rPr lang="nl-NL" sz="1400" dirty="0"/>
              <a:t>13. Vaktaal in </a:t>
            </a:r>
            <a:r>
              <a:rPr lang="nl-NL" sz="1400" dirty="0" smtClean="0"/>
              <a:t>bètaonderwijs</a:t>
            </a:r>
            <a:endParaRPr lang="nl-NL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 bwMode="auto">
          <a:xfrm>
            <a:off x="457200" y="332656"/>
            <a:ext cx="8229600" cy="577490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dirty="0" smtClean="0"/>
              <a:t>1. Onderwijzen van de nieuwe inhouden van de examenprogramma's</a:t>
            </a:r>
          </a:p>
          <a:p>
            <a:pPr marL="0" indent="0">
              <a:buFont typeface="Arial" charset="0"/>
              <a:buNone/>
            </a:pPr>
            <a:r>
              <a:rPr lang="nl-NL" sz="2000" dirty="0" smtClean="0"/>
              <a:t>2. Betere aansluiting bij ontwikkelingen in hoger onder­wijs, wetenschap en technologie</a:t>
            </a:r>
          </a:p>
          <a:p>
            <a:pPr marL="0" indent="0">
              <a:buFont typeface="Arial" charset="0"/>
              <a:buNone/>
            </a:pPr>
            <a:r>
              <a:rPr lang="nl-NL" sz="2000" dirty="0" smtClean="0"/>
              <a:t>3. Vaardigheden in de nieuwe programma's, zoals redeneren / 21st </a:t>
            </a:r>
            <a:r>
              <a:rPr lang="nl-NL" sz="2000" dirty="0" err="1" smtClean="0"/>
              <a:t>Century</a:t>
            </a:r>
            <a:r>
              <a:rPr lang="nl-NL" sz="2000" dirty="0" smtClean="0"/>
              <a:t> Skills</a:t>
            </a:r>
          </a:p>
          <a:p>
            <a:pPr marL="0" indent="0">
              <a:buFont typeface="Arial" charset="0"/>
              <a:buNone/>
            </a:pPr>
            <a:r>
              <a:rPr lang="nl-NL" sz="2000" dirty="0" smtClean="0"/>
              <a:t>4. De rol van contexten / de concept-contextbenadering </a:t>
            </a:r>
          </a:p>
          <a:p>
            <a:pPr marL="0" indent="0">
              <a:buFont typeface="Arial" charset="0"/>
              <a:buNone/>
            </a:pPr>
            <a:r>
              <a:rPr lang="nl-NL" sz="2000" dirty="0" smtClean="0"/>
              <a:t>5. De rol van kernconcepten / werken aan begripsontwikkeling</a:t>
            </a:r>
          </a:p>
          <a:p>
            <a:pPr marL="0" indent="0">
              <a:buFont typeface="Arial" charset="0"/>
              <a:buNone/>
            </a:pPr>
            <a:r>
              <a:rPr lang="nl-NL" sz="2000" dirty="0" smtClean="0"/>
              <a:t>6. Toetsing en examinering bij de nieuwe programma's</a:t>
            </a:r>
          </a:p>
          <a:p>
            <a:pPr marL="0" indent="0">
              <a:buFont typeface="Arial" charset="0"/>
              <a:buNone/>
            </a:pPr>
            <a:r>
              <a:rPr lang="nl-NL" sz="2000" dirty="0" smtClean="0"/>
              <a:t>7. Beoordeling van (nieuwe) vaardigheden</a:t>
            </a:r>
          </a:p>
          <a:p>
            <a:pPr marL="0" indent="0">
              <a:buFont typeface="Arial" charset="0"/>
              <a:buNone/>
            </a:pPr>
            <a:r>
              <a:rPr lang="nl-NL" sz="2000" dirty="0" smtClean="0"/>
              <a:t>8. Het uitwerken van eigen leerplannen van de docent bij de nieuwe programma's</a:t>
            </a:r>
          </a:p>
          <a:p>
            <a:pPr marL="0" indent="0">
              <a:buFont typeface="Arial" charset="0"/>
              <a:buNone/>
            </a:pPr>
            <a:r>
              <a:rPr lang="nl-NL" sz="2000" dirty="0" smtClean="0"/>
              <a:t>9. Samenhang tussen de bètavakken</a:t>
            </a:r>
          </a:p>
          <a:p>
            <a:pPr marL="0" indent="0">
              <a:buFont typeface="Arial" charset="0"/>
              <a:buNone/>
            </a:pPr>
            <a:r>
              <a:rPr lang="nl-NL" sz="2000" dirty="0" smtClean="0"/>
              <a:t>10. De relatie van de natuurwetenschappelijke vakken met het vak Techniek</a:t>
            </a:r>
          </a:p>
          <a:p>
            <a:pPr marL="0" indent="0">
              <a:buFont typeface="Arial" charset="0"/>
              <a:buNone/>
            </a:pPr>
            <a:r>
              <a:rPr lang="nl-NL" sz="2000" dirty="0" smtClean="0"/>
              <a:t>11. Het vormgeven van ANW-doelen in de vakken</a:t>
            </a:r>
          </a:p>
          <a:p>
            <a:pPr marL="0" indent="0">
              <a:buFont typeface="Arial" charset="0"/>
              <a:buNone/>
            </a:pPr>
            <a:r>
              <a:rPr lang="nl-NL" sz="2000" dirty="0" smtClean="0"/>
              <a:t>12. Kennisbasis </a:t>
            </a:r>
            <a:r>
              <a:rPr lang="nl-NL" sz="2000" dirty="0" err="1" smtClean="0"/>
              <a:t>Science</a:t>
            </a:r>
            <a:r>
              <a:rPr lang="nl-NL" sz="2000" dirty="0" smtClean="0"/>
              <a:t> en Kernprogramma's</a:t>
            </a:r>
          </a:p>
          <a:p>
            <a:pPr marL="0" indent="0">
              <a:buFont typeface="Arial" charset="0"/>
              <a:buNone/>
            </a:pPr>
            <a:r>
              <a:rPr lang="nl-NL" sz="2000" dirty="0" smtClean="0"/>
              <a:t>13. Vaktaal in bètaonderwijs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70315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>
                <a:solidFill>
                  <a:srgbClr val="CC0066"/>
                </a:solidFill>
              </a:rPr>
              <a:t>De </a:t>
            </a:r>
            <a:r>
              <a:rPr lang="nl-NL" dirty="0" smtClean="0">
                <a:solidFill>
                  <a:srgbClr val="CC0066"/>
                </a:solidFill>
              </a:rPr>
              <a:t>warming-up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b="1" dirty="0"/>
              <a:t>Welke vorm(en) zou het aanbod vanuit SLO volgens u het best kunnen aannemen</a:t>
            </a:r>
            <a:r>
              <a:rPr lang="nl-NL" sz="2400" b="1" dirty="0" smtClean="0"/>
              <a:t>? </a:t>
            </a:r>
            <a:r>
              <a:rPr lang="nl-NL" sz="2400" i="1" dirty="0" smtClean="0"/>
              <a:t>Welke twee zijn het vaakst gekozen?</a:t>
            </a:r>
            <a:endParaRPr lang="nl-NL" sz="2400" i="1" dirty="0"/>
          </a:p>
          <a:p>
            <a:pPr marL="0" indent="0">
              <a:buNone/>
            </a:pPr>
            <a:r>
              <a:rPr lang="nl-NL" sz="2000" i="1" dirty="0"/>
              <a:t> </a:t>
            </a:r>
            <a:endParaRPr lang="nl-NL" sz="2000" dirty="0"/>
          </a:p>
          <a:p>
            <a:pPr lvl="0">
              <a:buFont typeface="+mj-lt"/>
              <a:buAutoNum type="arabicPeriod"/>
            </a:pPr>
            <a:r>
              <a:rPr lang="nl-NL" sz="2000" dirty="0"/>
              <a:t>Achtergrond informatie (bv. vanuit literatuur of ervaringen van collega's) beschikbaar via internet</a:t>
            </a:r>
          </a:p>
          <a:p>
            <a:pPr lvl="0">
              <a:buFont typeface="+mj-lt"/>
              <a:buAutoNum type="arabicPeriod"/>
            </a:pPr>
            <a:r>
              <a:rPr lang="nl-NL" sz="2000" dirty="0"/>
              <a:t>Voorbeelden van opleidingsmateriaal beschikbaar via internet</a:t>
            </a:r>
          </a:p>
          <a:p>
            <a:pPr lvl="0">
              <a:buFont typeface="+mj-lt"/>
              <a:buAutoNum type="arabicPeriod"/>
            </a:pPr>
            <a:r>
              <a:rPr lang="nl-NL" sz="2000" dirty="0"/>
              <a:t>Feedback op bestaande opleidingscurricula</a:t>
            </a:r>
          </a:p>
          <a:p>
            <a:pPr lvl="0">
              <a:buFont typeface="+mj-lt"/>
              <a:buAutoNum type="arabicPeriod"/>
            </a:pPr>
            <a:r>
              <a:rPr lang="nl-NL" sz="2000" dirty="0"/>
              <a:t>Eenmalige bijeenkomsten rond een onderwerp</a:t>
            </a:r>
          </a:p>
          <a:p>
            <a:pPr lvl="0">
              <a:buFont typeface="+mj-lt"/>
              <a:buAutoNum type="arabicPeriod"/>
            </a:pPr>
            <a:r>
              <a:rPr lang="nl-NL" sz="2000" dirty="0"/>
              <a:t>Scholingstrajecten rond een onderwerp</a:t>
            </a:r>
          </a:p>
          <a:p>
            <a:pPr lvl="0">
              <a:buFont typeface="+mj-lt"/>
              <a:buAutoNum type="arabicPeriod"/>
            </a:pPr>
            <a:r>
              <a:rPr lang="nl-NL" sz="2000" dirty="0"/>
              <a:t>Langer lopende werkgroepen om samen materiaal/aanpak te zoeken of te ontwikkelen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86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>
                <a:solidFill>
                  <a:srgbClr val="CC0066"/>
                </a:solidFill>
              </a:rPr>
              <a:t>De </a:t>
            </a:r>
            <a:r>
              <a:rPr lang="nl-NL" dirty="0" smtClean="0">
                <a:solidFill>
                  <a:srgbClr val="CC0066"/>
                </a:solidFill>
              </a:rPr>
              <a:t>warming-up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b="1" dirty="0"/>
              <a:t>Hoe zouden volgens u doelgroepen benaderd / bediend moeten worden</a:t>
            </a:r>
            <a:r>
              <a:rPr lang="nl-NL" sz="2400" b="1" dirty="0" smtClean="0"/>
              <a:t>? </a:t>
            </a:r>
            <a:r>
              <a:rPr lang="nl-NL" sz="2400" i="1" dirty="0" smtClean="0"/>
              <a:t>Hoe is gekozen per dilemma?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 </a:t>
            </a:r>
          </a:p>
          <a:p>
            <a:r>
              <a:rPr lang="nl-NL" sz="2400" dirty="0"/>
              <a:t>Per </a:t>
            </a:r>
            <a:r>
              <a:rPr lang="nl-NL" sz="2400" dirty="0" smtClean="0"/>
              <a:t>vak of vakoverstijgend</a:t>
            </a:r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Per sector (Pabo, tweedegraads, eerstegraads</a:t>
            </a:r>
            <a:r>
              <a:rPr lang="nl-NL" sz="2400" dirty="0" smtClean="0"/>
              <a:t>) of sector-overstijgend </a:t>
            </a:r>
            <a:endParaRPr lang="nl-NL" sz="2400" dirty="0"/>
          </a:p>
          <a:p>
            <a:endParaRPr lang="nl-NL" sz="2400" dirty="0"/>
          </a:p>
          <a:p>
            <a:r>
              <a:rPr lang="nl-NL" sz="2400" dirty="0" smtClean="0"/>
              <a:t>Regionaal of landelijk</a:t>
            </a: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554A2-8CD7-48BE-B1C3-93A8E7BB8CFF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86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_01_magen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Presentatie_01_magenta</Template>
  <TotalTime>1720</TotalTime>
  <Words>895</Words>
  <Application>Microsoft Office PowerPoint</Application>
  <PresentationFormat>Diavoorstelling (4:3)</PresentationFormat>
  <Paragraphs>222</Paragraphs>
  <Slides>20</Slides>
  <Notes>15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Presentatie_01_magenta</vt:lpstr>
      <vt:lpstr>Actuele ontwikkelingen in het bètaonderwijs in de opleiding, ondersteund door SLO? </vt:lpstr>
      <vt:lpstr>De wedstrijd</vt:lpstr>
      <vt:lpstr>De deelnemers</vt:lpstr>
      <vt:lpstr>Het veld</vt:lpstr>
      <vt:lpstr>Leerplankundig speelveld</vt:lpstr>
      <vt:lpstr>De warming-up</vt:lpstr>
      <vt:lpstr>De warming-up</vt:lpstr>
      <vt:lpstr>De warming-up</vt:lpstr>
      <vt:lpstr>De warming-up</vt:lpstr>
      <vt:lpstr>De aftrap</vt:lpstr>
      <vt:lpstr>De aftrap</vt:lpstr>
      <vt:lpstr>De aftrap</vt:lpstr>
      <vt:lpstr>De opbouw</vt:lpstr>
      <vt:lpstr>Aanval en verdediging</vt:lpstr>
      <vt:lpstr>De rust(stand)</vt:lpstr>
      <vt:lpstr>De aftrap</vt:lpstr>
      <vt:lpstr>De opbouw</vt:lpstr>
      <vt:lpstr>Aanval en verdediging</vt:lpstr>
      <vt:lpstr>Het resultaat</vt:lpstr>
      <vt:lpstr>De handdruk</vt:lpstr>
    </vt:vector>
  </TitlesOfParts>
  <Company>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Monique van der Hoeven</dc:creator>
  <cp:lastModifiedBy>Herman Schalk</cp:lastModifiedBy>
  <cp:revision>112</cp:revision>
  <cp:lastPrinted>2014-05-15T11:22:51Z</cp:lastPrinted>
  <dcterms:created xsi:type="dcterms:W3CDTF">2013-08-30T10:05:42Z</dcterms:created>
  <dcterms:modified xsi:type="dcterms:W3CDTF">2014-05-19T11:41:46Z</dcterms:modified>
</cp:coreProperties>
</file>