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6" r:id="rId3"/>
    <p:sldId id="267" r:id="rId4"/>
    <p:sldId id="284" r:id="rId5"/>
    <p:sldId id="257" r:id="rId6"/>
    <p:sldId id="258" r:id="rId7"/>
    <p:sldId id="259" r:id="rId8"/>
    <p:sldId id="271" r:id="rId9"/>
    <p:sldId id="272" r:id="rId10"/>
    <p:sldId id="273" r:id="rId11"/>
    <p:sldId id="264" r:id="rId12"/>
    <p:sldId id="265" r:id="rId13"/>
    <p:sldId id="270" r:id="rId14"/>
    <p:sldId id="285" r:id="rId15"/>
    <p:sldId id="260" r:id="rId16"/>
    <p:sldId id="275" r:id="rId17"/>
    <p:sldId id="276" r:id="rId18"/>
    <p:sldId id="277" r:id="rId19"/>
    <p:sldId id="278" r:id="rId20"/>
    <p:sldId id="279" r:id="rId21"/>
    <p:sldId id="280" r:id="rId22"/>
    <p:sldId id="281" r:id="rId23"/>
    <p:sldId id="261" r:id="rId2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1" d="100"/>
          <a:sy n="81" d="100"/>
        </p:scale>
        <p:origin x="216" y="96"/>
      </p:cViewPr>
      <p:guideLst>
        <p:guide orient="horz" pos="2160"/>
        <p:guide pos="2880"/>
      </p:guideLst>
    </p:cSldViewPr>
  </p:slideViewPr>
  <p:notesTextViewPr>
    <p:cViewPr>
      <p:scale>
        <a:sx n="1" d="1"/>
        <a:sy n="1" d="1"/>
      </p:scale>
      <p:origin x="0" y="0"/>
    </p:cViewPr>
  </p:notesTextViewPr>
  <p:sorterViewPr>
    <p:cViewPr>
      <p:scale>
        <a:sx n="100" d="100"/>
        <a:sy n="100" d="100"/>
      </p:scale>
      <p:origin x="0" y="-74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634E0-BED6-4FED-9E2C-27F5F3DEB7C6}" type="datetimeFigureOut">
              <a:rPr lang="nl-NL" smtClean="0"/>
              <a:t>20-5-2015</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0F873-B151-4D24-8DC6-ABA014BE9C76}" type="slidenum">
              <a:rPr lang="nl-NL" smtClean="0"/>
              <a:t>‹nr.›</a:t>
            </a:fld>
            <a:endParaRPr lang="nl-NL"/>
          </a:p>
        </p:txBody>
      </p:sp>
    </p:spTree>
    <p:extLst>
      <p:ext uri="{BB962C8B-B14F-4D97-AF65-F5344CB8AC3E}">
        <p14:creationId xmlns:p14="http://schemas.microsoft.com/office/powerpoint/2010/main" val="148248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A90EBD4-5F5B-4D84-9156-CC3762A38C0D}" type="slidenum">
              <a:rPr kumimoji="0" lang="en-US" altLang="nl-NL" sz="1200"/>
              <a:pPr/>
              <a:t>2</a:t>
            </a:fld>
            <a:endParaRPr kumimoji="0" lang="en-US" altLang="nl-NL"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endParaRPr lang="nl-NL" altLang="nl-NL" smtClean="0"/>
          </a:p>
        </p:txBody>
      </p:sp>
    </p:spTree>
    <p:extLst>
      <p:ext uri="{BB962C8B-B14F-4D97-AF65-F5344CB8AC3E}">
        <p14:creationId xmlns:p14="http://schemas.microsoft.com/office/powerpoint/2010/main" val="187172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a:ln/>
        </p:spPr>
      </p:sp>
      <p:sp>
        <p:nvSpPr>
          <p:cNvPr id="4710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smtClean="0"/>
          </a:p>
        </p:txBody>
      </p:sp>
      <p:sp>
        <p:nvSpPr>
          <p:cNvPr id="4710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787D6E56-7C69-4F13-AD70-A9D06624D746}" type="slidenum">
              <a:rPr kumimoji="0" lang="en-US" sz="1200" smtClean="0">
                <a:ea typeface="ＭＳ Ｐゴシック" charset="-128"/>
              </a:rPr>
              <a:pPr/>
              <a:t>20</a:t>
            </a:fld>
            <a:endParaRPr kumimoji="0" lang="en-US" sz="1200" smtClean="0">
              <a:ea typeface="ＭＳ Ｐゴシック" charset="-128"/>
            </a:endParaRPr>
          </a:p>
        </p:txBody>
      </p:sp>
    </p:spTree>
    <p:extLst>
      <p:ext uri="{BB962C8B-B14F-4D97-AF65-F5344CB8AC3E}">
        <p14:creationId xmlns:p14="http://schemas.microsoft.com/office/powerpoint/2010/main" val="83777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7EF53E4-51C9-40B5-BF2E-D3E5E7397861}" type="slidenum">
              <a:rPr kumimoji="0" lang="en-US" altLang="nl-NL" sz="1200"/>
              <a:pPr/>
              <a:t>3</a:t>
            </a:fld>
            <a:endParaRPr kumimoji="0" lang="en-US" altLang="nl-NL"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endParaRPr lang="nl-NL" altLang="nl-NL" smtClean="0"/>
          </a:p>
        </p:txBody>
      </p:sp>
    </p:spTree>
    <p:extLst>
      <p:ext uri="{BB962C8B-B14F-4D97-AF65-F5344CB8AC3E}">
        <p14:creationId xmlns:p14="http://schemas.microsoft.com/office/powerpoint/2010/main" val="125007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a:ln/>
        </p:spPr>
      </p:sp>
      <p:sp>
        <p:nvSpPr>
          <p:cNvPr id="5222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ea typeface="MS PGothic" pitchFamily="34" charset="-128"/>
              </a:rPr>
              <a:t>Deze</a:t>
            </a:r>
            <a:r>
              <a:rPr lang="en-US" dirty="0" smtClean="0">
                <a:ea typeface="MS PGothic" pitchFamily="34" charset="-128"/>
              </a:rPr>
              <a:t> </a:t>
            </a:r>
            <a:r>
              <a:rPr lang="en-US" dirty="0" err="1" smtClean="0">
                <a:ea typeface="MS PGothic" pitchFamily="34" charset="-128"/>
              </a:rPr>
              <a:t>opdracht</a:t>
            </a:r>
            <a:r>
              <a:rPr lang="en-US" dirty="0" smtClean="0">
                <a:ea typeface="MS PGothic" pitchFamily="34" charset="-128"/>
              </a:rPr>
              <a:t> </a:t>
            </a:r>
            <a:r>
              <a:rPr lang="en-US" dirty="0" err="1" smtClean="0">
                <a:ea typeface="MS PGothic" pitchFamily="34" charset="-128"/>
              </a:rPr>
              <a:t>wordt</a:t>
            </a:r>
            <a:r>
              <a:rPr lang="en-US" dirty="0" smtClean="0">
                <a:ea typeface="MS PGothic" pitchFamily="34" charset="-128"/>
              </a:rPr>
              <a:t> door </a:t>
            </a:r>
            <a:r>
              <a:rPr lang="en-US" dirty="0" err="1" smtClean="0">
                <a:ea typeface="MS PGothic" pitchFamily="34" charset="-128"/>
              </a:rPr>
              <a:t>alle</a:t>
            </a:r>
            <a:r>
              <a:rPr lang="en-US" dirty="0" smtClean="0">
                <a:ea typeface="MS PGothic" pitchFamily="34" charset="-128"/>
              </a:rPr>
              <a:t> </a:t>
            </a:r>
            <a:r>
              <a:rPr lang="en-US" dirty="0" err="1" smtClean="0">
                <a:ea typeface="MS PGothic" pitchFamily="34" charset="-128"/>
              </a:rPr>
              <a:t>leerlingen</a:t>
            </a:r>
            <a:r>
              <a:rPr lang="en-US" dirty="0" smtClean="0">
                <a:ea typeface="MS PGothic" pitchFamily="34" charset="-128"/>
              </a:rPr>
              <a:t> op</a:t>
            </a:r>
            <a:r>
              <a:rPr lang="en-US" baseline="0" dirty="0" smtClean="0">
                <a:ea typeface="MS PGothic" pitchFamily="34" charset="-128"/>
              </a:rPr>
              <a:t> </a:t>
            </a:r>
            <a:r>
              <a:rPr lang="en-US" baseline="0" dirty="0" err="1" smtClean="0">
                <a:ea typeface="MS PGothic" pitchFamily="34" charset="-128"/>
              </a:rPr>
              <a:t>papier</a:t>
            </a:r>
            <a:r>
              <a:rPr lang="en-US" baseline="0" dirty="0" smtClean="0">
                <a:ea typeface="MS PGothic" pitchFamily="34" charset="-128"/>
              </a:rPr>
              <a:t> </a:t>
            </a:r>
            <a:r>
              <a:rPr lang="en-US" baseline="0" dirty="0" err="1" smtClean="0">
                <a:ea typeface="MS PGothic" pitchFamily="34" charset="-128"/>
              </a:rPr>
              <a:t>beantwoord</a:t>
            </a:r>
            <a:r>
              <a:rPr lang="en-US" baseline="0" dirty="0" smtClean="0">
                <a:ea typeface="MS PGothic" pitchFamily="34" charset="-128"/>
              </a:rPr>
              <a:t>.</a:t>
            </a:r>
            <a:endParaRPr lang="en-US" dirty="0" smtClean="0">
              <a:ea typeface="MS PGothic" pitchFamily="34" charset="-128"/>
            </a:endParaRPr>
          </a:p>
        </p:txBody>
      </p:sp>
      <p:sp>
        <p:nvSpPr>
          <p:cNvPr id="5222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kumimoji="1" sz="2300">
                <a:solidFill>
                  <a:schemeClr val="tx1"/>
                </a:solidFill>
                <a:latin typeface="Times New Roman" pitchFamily="18" charset="0"/>
                <a:ea typeface="MS PGothic" pitchFamily="34" charset="-128"/>
              </a:defRPr>
            </a:lvl1pPr>
            <a:lvl2pPr marL="702756" indent="-270291" defTabSz="914485">
              <a:defRPr kumimoji="1" sz="2300">
                <a:solidFill>
                  <a:schemeClr val="tx1"/>
                </a:solidFill>
                <a:latin typeface="Times New Roman" pitchFamily="18" charset="0"/>
                <a:ea typeface="MS PGothic" pitchFamily="34" charset="-128"/>
              </a:defRPr>
            </a:lvl2pPr>
            <a:lvl3pPr marL="1081164" indent="-216233" defTabSz="914485">
              <a:defRPr kumimoji="1" sz="2300">
                <a:solidFill>
                  <a:schemeClr val="tx1"/>
                </a:solidFill>
                <a:latin typeface="Times New Roman" pitchFamily="18" charset="0"/>
                <a:ea typeface="MS PGothic" pitchFamily="34" charset="-128"/>
              </a:defRPr>
            </a:lvl3pPr>
            <a:lvl4pPr marL="1513629" indent="-216233" defTabSz="914485">
              <a:defRPr kumimoji="1" sz="2300">
                <a:solidFill>
                  <a:schemeClr val="tx1"/>
                </a:solidFill>
                <a:latin typeface="Times New Roman" pitchFamily="18" charset="0"/>
                <a:ea typeface="MS PGothic" pitchFamily="34" charset="-128"/>
              </a:defRPr>
            </a:lvl4pPr>
            <a:lvl5pPr marL="1946095" indent="-216233" defTabSz="914485">
              <a:defRPr kumimoji="1" sz="2300">
                <a:solidFill>
                  <a:schemeClr val="tx1"/>
                </a:solidFill>
                <a:latin typeface="Times New Roman" pitchFamily="18" charset="0"/>
                <a:ea typeface="MS PGothic" pitchFamily="34" charset="-128"/>
              </a:defRPr>
            </a:lvl5pPr>
            <a:lvl6pPr marL="2378560"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6pPr>
            <a:lvl7pPr marL="2811026"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7pPr>
            <a:lvl8pPr marL="3243491"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8pPr>
            <a:lvl9pPr marL="3675957"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9pPr>
          </a:lstStyle>
          <a:p>
            <a:fld id="{DAB031D1-EC98-466D-B5FA-DFBE794CD71B}" type="slidenum">
              <a:rPr kumimoji="0" lang="en-US" sz="1200"/>
              <a:pPr/>
              <a:t>9</a:t>
            </a:fld>
            <a:endParaRPr kumimoji="0" lang="en-US" sz="1200"/>
          </a:p>
        </p:txBody>
      </p:sp>
    </p:spTree>
    <p:extLst>
      <p:ext uri="{BB962C8B-B14F-4D97-AF65-F5344CB8AC3E}">
        <p14:creationId xmlns:p14="http://schemas.microsoft.com/office/powerpoint/2010/main" val="254280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a:ln/>
        </p:spPr>
      </p:sp>
      <p:sp>
        <p:nvSpPr>
          <p:cNvPr id="5222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MS PGothic" pitchFamily="34" charset="-128"/>
            </a:endParaRPr>
          </a:p>
        </p:txBody>
      </p:sp>
      <p:sp>
        <p:nvSpPr>
          <p:cNvPr id="5222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kumimoji="1" sz="2300">
                <a:solidFill>
                  <a:schemeClr val="tx1"/>
                </a:solidFill>
                <a:latin typeface="Times New Roman" pitchFamily="18" charset="0"/>
                <a:ea typeface="MS PGothic" pitchFamily="34" charset="-128"/>
              </a:defRPr>
            </a:lvl1pPr>
            <a:lvl2pPr marL="702756" indent="-270291" defTabSz="914485">
              <a:defRPr kumimoji="1" sz="2300">
                <a:solidFill>
                  <a:schemeClr val="tx1"/>
                </a:solidFill>
                <a:latin typeface="Times New Roman" pitchFamily="18" charset="0"/>
                <a:ea typeface="MS PGothic" pitchFamily="34" charset="-128"/>
              </a:defRPr>
            </a:lvl2pPr>
            <a:lvl3pPr marL="1081164" indent="-216233" defTabSz="914485">
              <a:defRPr kumimoji="1" sz="2300">
                <a:solidFill>
                  <a:schemeClr val="tx1"/>
                </a:solidFill>
                <a:latin typeface="Times New Roman" pitchFamily="18" charset="0"/>
                <a:ea typeface="MS PGothic" pitchFamily="34" charset="-128"/>
              </a:defRPr>
            </a:lvl3pPr>
            <a:lvl4pPr marL="1513629" indent="-216233" defTabSz="914485">
              <a:defRPr kumimoji="1" sz="2300">
                <a:solidFill>
                  <a:schemeClr val="tx1"/>
                </a:solidFill>
                <a:latin typeface="Times New Roman" pitchFamily="18" charset="0"/>
                <a:ea typeface="MS PGothic" pitchFamily="34" charset="-128"/>
              </a:defRPr>
            </a:lvl4pPr>
            <a:lvl5pPr marL="1946095" indent="-216233" defTabSz="914485">
              <a:defRPr kumimoji="1" sz="2300">
                <a:solidFill>
                  <a:schemeClr val="tx1"/>
                </a:solidFill>
                <a:latin typeface="Times New Roman" pitchFamily="18" charset="0"/>
                <a:ea typeface="MS PGothic" pitchFamily="34" charset="-128"/>
              </a:defRPr>
            </a:lvl5pPr>
            <a:lvl6pPr marL="2378560"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6pPr>
            <a:lvl7pPr marL="2811026"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7pPr>
            <a:lvl8pPr marL="3243491"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8pPr>
            <a:lvl9pPr marL="3675957"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9pPr>
          </a:lstStyle>
          <a:p>
            <a:fld id="{DAB031D1-EC98-466D-B5FA-DFBE794CD71B}" type="slidenum">
              <a:rPr kumimoji="0" lang="en-US" sz="1200"/>
              <a:pPr/>
              <a:t>10</a:t>
            </a:fld>
            <a:endParaRPr kumimoji="0" lang="en-US" sz="1200"/>
          </a:p>
        </p:txBody>
      </p:sp>
    </p:spTree>
    <p:extLst>
      <p:ext uri="{BB962C8B-B14F-4D97-AF65-F5344CB8AC3E}">
        <p14:creationId xmlns:p14="http://schemas.microsoft.com/office/powerpoint/2010/main" val="79176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3735356-1778-4260-994A-F1B9C38DF1E2}" type="slidenum">
              <a:rPr kumimoji="0" lang="en-US" altLang="nl-NL" sz="1200"/>
              <a:pPr/>
              <a:t>11</a:t>
            </a:fld>
            <a:endParaRPr kumimoji="0" lang="en-US" altLang="nl-NL"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endParaRPr lang="nl-NL" altLang="nl-NL" smtClean="0"/>
          </a:p>
        </p:txBody>
      </p:sp>
    </p:spTree>
    <p:extLst>
      <p:ext uri="{BB962C8B-B14F-4D97-AF65-F5344CB8AC3E}">
        <p14:creationId xmlns:p14="http://schemas.microsoft.com/office/powerpoint/2010/main" val="278945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69AAD00-58B5-491A-8D5B-13FDBDE6A94F}" type="slidenum">
              <a:rPr kumimoji="0" lang="en-US" altLang="nl-NL" sz="1200"/>
              <a:pPr/>
              <a:t>12</a:t>
            </a:fld>
            <a:endParaRPr kumimoji="0" lang="en-US" altLang="nl-NL"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nl-NL" altLang="nl-NL" smtClean="0"/>
          </a:p>
        </p:txBody>
      </p:sp>
    </p:spTree>
    <p:extLst>
      <p:ext uri="{BB962C8B-B14F-4D97-AF65-F5344CB8AC3E}">
        <p14:creationId xmlns:p14="http://schemas.microsoft.com/office/powerpoint/2010/main" val="180811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ia-afbeelding 1"/>
          <p:cNvSpPr>
            <a:spLocks noGrp="1" noRot="1" noChangeAspect="1" noTextEdit="1"/>
          </p:cNvSpPr>
          <p:nvPr>
            <p:ph type="sldImg"/>
          </p:nvPr>
        </p:nvSpPr>
        <p:spPr>
          <a:ln/>
        </p:spPr>
      </p:sp>
      <p:sp>
        <p:nvSpPr>
          <p:cNvPr id="4505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smtClean="0"/>
          </a:p>
        </p:txBody>
      </p:sp>
      <p:sp>
        <p:nvSpPr>
          <p:cNvPr id="4506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8A573D83-7369-420B-BF64-6A64363129B5}" type="slidenum">
              <a:rPr kumimoji="0" lang="en-US" sz="1200" smtClean="0">
                <a:ea typeface="ＭＳ Ｐゴシック" charset="-128"/>
              </a:rPr>
              <a:pPr/>
              <a:t>17</a:t>
            </a:fld>
            <a:endParaRPr kumimoji="0" lang="en-US" sz="1200" smtClean="0">
              <a:ea typeface="ＭＳ Ｐゴシック" charset="-128"/>
            </a:endParaRPr>
          </a:p>
        </p:txBody>
      </p:sp>
    </p:spTree>
    <p:extLst>
      <p:ext uri="{BB962C8B-B14F-4D97-AF65-F5344CB8AC3E}">
        <p14:creationId xmlns:p14="http://schemas.microsoft.com/office/powerpoint/2010/main" val="286112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p:cNvSpPr>
            <a:spLocks noGrp="1" noRot="1" noChangeAspect="1" noTextEdit="1"/>
          </p:cNvSpPr>
          <p:nvPr>
            <p:ph type="sldImg"/>
          </p:nvPr>
        </p:nvSpPr>
        <p:spPr>
          <a:ln/>
        </p:spPr>
      </p:sp>
      <p:sp>
        <p:nvSpPr>
          <p:cNvPr id="460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smtClean="0"/>
          </a:p>
        </p:txBody>
      </p:sp>
      <p:sp>
        <p:nvSpPr>
          <p:cNvPr id="460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3B8DE1E1-A888-4DC7-B14F-36B1B4C3CFA0}" type="slidenum">
              <a:rPr kumimoji="0" lang="en-US" sz="1200" smtClean="0">
                <a:ea typeface="ＭＳ Ｐゴシック" charset="-128"/>
              </a:rPr>
              <a:pPr/>
              <a:t>18</a:t>
            </a:fld>
            <a:endParaRPr kumimoji="0" lang="en-US" sz="1200" smtClean="0">
              <a:ea typeface="ＭＳ Ｐゴシック" charset="-128"/>
            </a:endParaRPr>
          </a:p>
        </p:txBody>
      </p:sp>
    </p:spTree>
    <p:extLst>
      <p:ext uri="{BB962C8B-B14F-4D97-AF65-F5344CB8AC3E}">
        <p14:creationId xmlns:p14="http://schemas.microsoft.com/office/powerpoint/2010/main" val="314874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p:cNvSpPr>
            <a:spLocks noGrp="1" noRot="1" noChangeAspect="1" noTextEdit="1"/>
          </p:cNvSpPr>
          <p:nvPr>
            <p:ph type="sldImg"/>
          </p:nvPr>
        </p:nvSpPr>
        <p:spPr>
          <a:ln/>
        </p:spPr>
      </p:sp>
      <p:sp>
        <p:nvSpPr>
          <p:cNvPr id="460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smtClean="0"/>
          </a:p>
        </p:txBody>
      </p:sp>
      <p:sp>
        <p:nvSpPr>
          <p:cNvPr id="460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3B8DE1E1-A888-4DC7-B14F-36B1B4C3CFA0}" type="slidenum">
              <a:rPr kumimoji="0" lang="en-US" sz="1200" smtClean="0">
                <a:ea typeface="ＭＳ Ｐゴシック" charset="-128"/>
              </a:rPr>
              <a:pPr/>
              <a:t>19</a:t>
            </a:fld>
            <a:endParaRPr kumimoji="0" lang="en-US" sz="1200" smtClean="0">
              <a:ea typeface="ＭＳ Ｐゴシック" charset="-128"/>
            </a:endParaRPr>
          </a:p>
        </p:txBody>
      </p:sp>
    </p:spTree>
    <p:extLst>
      <p:ext uri="{BB962C8B-B14F-4D97-AF65-F5344CB8AC3E}">
        <p14:creationId xmlns:p14="http://schemas.microsoft.com/office/powerpoint/2010/main" val="101071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20-5-2015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301597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20-5-2015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346628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20-5-2015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03464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nl-NL"/>
          </a:p>
        </p:txBody>
      </p:sp>
      <p:sp>
        <p:nvSpPr>
          <p:cNvPr id="3" name="Online Image Placeholder 2"/>
          <p:cNvSpPr>
            <a:spLocks noGrp="1"/>
          </p:cNvSpPr>
          <p:nvPr>
            <p:ph type="clipArt" sz="half" idx="1"/>
          </p:nvPr>
        </p:nvSpPr>
        <p:spPr>
          <a:xfrm>
            <a:off x="685800" y="1981200"/>
            <a:ext cx="3810000" cy="4114800"/>
          </a:xfrm>
        </p:spPr>
        <p:txBody>
          <a:bodyPr/>
          <a:lstStyle/>
          <a:p>
            <a:pPr lvl="0"/>
            <a:endParaRPr lang="nl-NL"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8"/>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9"/>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10"/>
          <p:cNvSpPr>
            <a:spLocks noGrp="1" noChangeArrowheads="1"/>
          </p:cNvSpPr>
          <p:nvPr>
            <p:ph type="sldNum" sz="quarter" idx="12"/>
          </p:nvPr>
        </p:nvSpPr>
        <p:spPr>
          <a:ln/>
        </p:spPr>
        <p:txBody>
          <a:bodyPr/>
          <a:lstStyle>
            <a:lvl1pPr>
              <a:defRPr/>
            </a:lvl1pPr>
          </a:lstStyle>
          <a:p>
            <a:pPr>
              <a:defRPr/>
            </a:pPr>
            <a:endParaRPr lang="nl-NL" altLang="nl-NL"/>
          </a:p>
        </p:txBody>
      </p:sp>
    </p:spTree>
    <p:extLst>
      <p:ext uri="{BB962C8B-B14F-4D97-AF65-F5344CB8AC3E}">
        <p14:creationId xmlns:p14="http://schemas.microsoft.com/office/powerpoint/2010/main" val="390329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20-5-2015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9488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77655-3F4C-4D70-8E6A-65192BCC603B}" type="datetimeFigureOut">
              <a:rPr lang="nl-NL" smtClean="0"/>
              <a:t>20-5-2015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48609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68A77655-3F4C-4D70-8E6A-65192BCC603B}" type="datetimeFigureOut">
              <a:rPr lang="nl-NL" smtClean="0"/>
              <a:t>20-5-2015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16749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68A77655-3F4C-4D70-8E6A-65192BCC603B}" type="datetimeFigureOut">
              <a:rPr lang="nl-NL" smtClean="0"/>
              <a:t>20-5-2015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46073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68A77655-3F4C-4D70-8E6A-65192BCC603B}" type="datetimeFigureOut">
              <a:rPr lang="nl-NL" smtClean="0"/>
              <a:t>20-5-2015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411746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77655-3F4C-4D70-8E6A-65192BCC603B}" type="datetimeFigureOut">
              <a:rPr lang="nl-NL" smtClean="0"/>
              <a:t>20-5-2015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75736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77655-3F4C-4D70-8E6A-65192BCC603B}" type="datetimeFigureOut">
              <a:rPr lang="nl-NL" smtClean="0"/>
              <a:t>20-5-2015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243325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77655-3F4C-4D70-8E6A-65192BCC603B}" type="datetimeFigureOut">
              <a:rPr lang="nl-NL" smtClean="0"/>
              <a:t>20-5-2015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784581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77655-3F4C-4D70-8E6A-65192BCC603B}" type="datetimeFigureOut">
              <a:rPr lang="nl-NL" smtClean="0"/>
              <a:t>20-5-2015</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F6464-AA27-4573-99F6-83F6D2BD661C}" type="slidenum">
              <a:rPr lang="nl-NL" smtClean="0"/>
              <a:t>‹nr.›</a:t>
            </a:fld>
            <a:endParaRPr lang="nl-NL"/>
          </a:p>
        </p:txBody>
      </p:sp>
    </p:spTree>
    <p:extLst>
      <p:ext uri="{BB962C8B-B14F-4D97-AF65-F5344CB8AC3E}">
        <p14:creationId xmlns:p14="http://schemas.microsoft.com/office/powerpoint/2010/main" val="86262999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84784"/>
            <a:ext cx="7772400" cy="1470025"/>
          </a:xfrm>
        </p:spPr>
        <p:txBody>
          <a:bodyPr/>
          <a:lstStyle/>
          <a:p>
            <a:r>
              <a:rPr lang="nl-NL" dirty="0" smtClean="0"/>
              <a:t>Broekzak demonstraties</a:t>
            </a:r>
            <a:endParaRPr lang="nl-NL" dirty="0"/>
          </a:p>
        </p:txBody>
      </p:sp>
      <p:sp>
        <p:nvSpPr>
          <p:cNvPr id="3" name="Subtitle 2"/>
          <p:cNvSpPr>
            <a:spLocks noGrp="1"/>
          </p:cNvSpPr>
          <p:nvPr>
            <p:ph type="subTitle" idx="1"/>
          </p:nvPr>
        </p:nvSpPr>
        <p:spPr/>
        <p:txBody>
          <a:bodyPr/>
          <a:lstStyle/>
          <a:p>
            <a:r>
              <a:rPr lang="nl-NL" dirty="0" smtClean="0"/>
              <a:t>Ed van den Berg</a:t>
            </a:r>
          </a:p>
          <a:p>
            <a:r>
              <a:rPr lang="nl-NL" dirty="0" smtClean="0"/>
              <a:t>VU</a:t>
            </a:r>
          </a:p>
          <a:p>
            <a:r>
              <a:rPr lang="nl-NL" dirty="0" smtClean="0"/>
              <a:t>HvA</a:t>
            </a:r>
            <a:endParaRPr lang="nl-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165304"/>
            <a:ext cx="3057525" cy="4191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5736667"/>
            <a:ext cx="2880569" cy="85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936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a:bodyPr>
          <a:lstStyle/>
          <a:p>
            <a:pPr>
              <a:defRPr/>
            </a:pPr>
            <a:r>
              <a:rPr lang="nl-NL" dirty="0" smtClean="0"/>
              <a:t>Concept check over breking</a:t>
            </a:r>
            <a:endParaRPr lang="nl-NL" dirty="0"/>
          </a:p>
        </p:txBody>
      </p:sp>
      <p:pic>
        <p:nvPicPr>
          <p:cNvPr id="17411" name="Content Placeholder 3" descr="BrekingTP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1600200"/>
            <a:ext cx="5430838" cy="5257800"/>
          </a:xfrm>
        </p:spPr>
      </p:pic>
      <p:sp>
        <p:nvSpPr>
          <p:cNvPr id="17412" name="Tekstvak 2"/>
          <p:cNvSpPr txBox="1">
            <a:spLocks noChangeArrowheads="1"/>
          </p:cNvSpPr>
          <p:nvPr/>
        </p:nvSpPr>
        <p:spPr bwMode="auto">
          <a:xfrm>
            <a:off x="5562600" y="1371600"/>
            <a:ext cx="327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en-US" sz="3200"/>
              <a:t>Opdracht: Schets de gang van de lichtstralen van man (geel) naar oog</a:t>
            </a:r>
          </a:p>
        </p:txBody>
      </p:sp>
      <p:sp>
        <p:nvSpPr>
          <p:cNvPr id="17413" name="Rechthoek 2"/>
          <p:cNvSpPr>
            <a:spLocks noChangeArrowheads="1"/>
          </p:cNvSpPr>
          <p:nvPr/>
        </p:nvSpPr>
        <p:spPr bwMode="auto">
          <a:xfrm>
            <a:off x="5715000" y="3962400"/>
            <a:ext cx="1524000" cy="2362200"/>
          </a:xfrm>
          <a:prstGeom prst="rect">
            <a:avLst/>
          </a:prstGeom>
          <a:solidFill>
            <a:schemeClr val="accent1"/>
          </a:solidFill>
          <a:ln w="12700" cap="sq" algn="ctr">
            <a:solidFill>
              <a:schemeClr val="tx1"/>
            </a:solidFill>
            <a:round/>
            <a:headEnd type="none" w="sm" len="sm"/>
            <a:tailEnd type="none" w="sm" len="sm"/>
          </a:ln>
        </p:spPr>
        <p:txBody>
          <a:bodyPr/>
          <a:lstStyle/>
          <a:p>
            <a:endParaRPr lang="en-US"/>
          </a:p>
        </p:txBody>
      </p:sp>
      <p:sp>
        <p:nvSpPr>
          <p:cNvPr id="17414" name="Ovaal 3"/>
          <p:cNvSpPr>
            <a:spLocks noChangeArrowheads="1"/>
          </p:cNvSpPr>
          <p:nvPr/>
        </p:nvSpPr>
        <p:spPr bwMode="auto">
          <a:xfrm>
            <a:off x="6327775" y="4630738"/>
            <a:ext cx="457200" cy="209550"/>
          </a:xfrm>
          <a:prstGeom prst="ellipse">
            <a:avLst/>
          </a:prstGeom>
          <a:solidFill>
            <a:srgbClr val="FFFF00"/>
          </a:solidFill>
          <a:ln w="12700" cap="sq" algn="ctr">
            <a:solidFill>
              <a:schemeClr val="tx1"/>
            </a:solidFill>
            <a:round/>
            <a:headEnd type="none" w="sm" len="sm"/>
            <a:tailEnd type="none" w="sm" len="sm"/>
          </a:ln>
        </p:spPr>
        <p:txBody>
          <a:bodyPr/>
          <a:lstStyle/>
          <a:p>
            <a:endParaRPr lang="en-US"/>
          </a:p>
        </p:txBody>
      </p:sp>
      <p:cxnSp>
        <p:nvCxnSpPr>
          <p:cNvPr id="17415" name="Rechte verbindingslijn 5"/>
          <p:cNvCxnSpPr>
            <a:cxnSpLocks noChangeShapeType="1"/>
          </p:cNvCxnSpPr>
          <p:nvPr/>
        </p:nvCxnSpPr>
        <p:spPr bwMode="auto">
          <a:xfrm>
            <a:off x="7772400" y="6134100"/>
            <a:ext cx="381000" cy="2667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7416" name="Rechte verbindingslijn 7"/>
          <p:cNvCxnSpPr>
            <a:cxnSpLocks noChangeShapeType="1"/>
          </p:cNvCxnSpPr>
          <p:nvPr/>
        </p:nvCxnSpPr>
        <p:spPr bwMode="auto">
          <a:xfrm>
            <a:off x="8137207" y="5867400"/>
            <a:ext cx="91440" cy="4572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4" name="Boog 13"/>
          <p:cNvSpPr/>
          <p:nvPr/>
        </p:nvSpPr>
        <p:spPr bwMode="auto">
          <a:xfrm rot="-2820000">
            <a:off x="7999413" y="6310313"/>
            <a:ext cx="285750" cy="228600"/>
          </a:xfrm>
          <a:prstGeom prst="arc">
            <a:avLst/>
          </a:prstGeom>
          <a:solidFill>
            <a:schemeClr val="accent1"/>
          </a:solidFill>
          <a:ln w="12700" cap="sq" cmpd="sng" algn="ctr">
            <a:solidFill>
              <a:schemeClr val="tx1"/>
            </a:solidFill>
            <a:prstDash val="solid"/>
            <a:round/>
            <a:headEnd type="none" w="sm" len="sm"/>
            <a:tailEnd type="none" w="sm" len="sm"/>
          </a:ln>
          <a:effectLst/>
          <a:extLst/>
        </p:spPr>
        <p:txBody>
          <a:bodyPr/>
          <a:lstStyle/>
          <a:p>
            <a:pPr>
              <a:defRPr/>
            </a:pPr>
            <a:endParaRPr lang="en-US"/>
          </a:p>
        </p:txBody>
      </p:sp>
      <p:sp>
        <p:nvSpPr>
          <p:cNvPr id="17418" name="TextBox 9"/>
          <p:cNvSpPr txBox="1">
            <a:spLocks noChangeArrowheads="1"/>
          </p:cNvSpPr>
          <p:nvPr/>
        </p:nvSpPr>
        <p:spPr bwMode="auto">
          <a:xfrm>
            <a:off x="8382000" y="6324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nl-NL" sz="2800" dirty="0"/>
              <a:t>oog</a:t>
            </a:r>
            <a:endParaRPr lang="en-US" sz="2800" dirty="0"/>
          </a:p>
        </p:txBody>
      </p:sp>
      <p:cxnSp>
        <p:nvCxnSpPr>
          <p:cNvPr id="4" name="Rechte verbindingslijn 3"/>
          <p:cNvCxnSpPr>
            <a:stCxn id="17414" idx="7"/>
          </p:cNvCxnSpPr>
          <p:nvPr/>
        </p:nvCxnSpPr>
        <p:spPr>
          <a:xfrm>
            <a:off x="6718020" y="4661426"/>
            <a:ext cx="520980" cy="241037"/>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a:endCxn id="14" idx="2"/>
          </p:cNvCxnSpPr>
          <p:nvPr/>
        </p:nvCxnSpPr>
        <p:spPr>
          <a:xfrm>
            <a:off x="7239000" y="4902463"/>
            <a:ext cx="1000729" cy="1417658"/>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a:stCxn id="17414" idx="2"/>
            <a:endCxn id="17413" idx="3"/>
          </p:cNvCxnSpPr>
          <p:nvPr/>
        </p:nvCxnSpPr>
        <p:spPr>
          <a:xfrm>
            <a:off x="6327775" y="4735513"/>
            <a:ext cx="911225" cy="407987"/>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a:stCxn id="17413" idx="3"/>
            <a:endCxn id="14" idx="0"/>
          </p:cNvCxnSpPr>
          <p:nvPr/>
        </p:nvCxnSpPr>
        <p:spPr>
          <a:xfrm>
            <a:off x="7239000" y="5143500"/>
            <a:ext cx="819694" cy="1203161"/>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316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35496" y="228600"/>
            <a:ext cx="9108504" cy="1143000"/>
          </a:xfrm>
        </p:spPr>
        <p:txBody>
          <a:bodyPr>
            <a:normAutofit fontScale="90000"/>
          </a:bodyPr>
          <a:lstStyle/>
          <a:p>
            <a:pPr>
              <a:defRPr/>
            </a:pPr>
            <a:r>
              <a:rPr lang="en-US" altLang="nl-NL" dirty="0" err="1" smtClean="0"/>
              <a:t>Voorbeeld</a:t>
            </a:r>
            <a:r>
              <a:rPr lang="en-US" altLang="nl-NL" dirty="0" smtClean="0"/>
              <a:t> 1: </a:t>
            </a:r>
            <a:r>
              <a:rPr lang="en-US" altLang="nl-NL" dirty="0" err="1" smtClean="0"/>
              <a:t>Traagheid</a:t>
            </a:r>
            <a:r>
              <a:rPr lang="en-US" altLang="nl-NL" dirty="0" smtClean="0"/>
              <a:t>: </a:t>
            </a:r>
            <a:r>
              <a:rPr lang="en-US" altLang="nl-NL" dirty="0" err="1" smtClean="0"/>
              <a:t>translatie</a:t>
            </a:r>
            <a:r>
              <a:rPr lang="en-US" altLang="nl-NL" dirty="0" smtClean="0"/>
              <a:t> </a:t>
            </a:r>
            <a:r>
              <a:rPr lang="en-US" altLang="nl-NL" dirty="0" err="1" smtClean="0"/>
              <a:t>en</a:t>
            </a:r>
            <a:r>
              <a:rPr lang="en-US" altLang="nl-NL" dirty="0" smtClean="0"/>
              <a:t> </a:t>
            </a:r>
            <a:r>
              <a:rPr lang="en-US" altLang="nl-NL" dirty="0" err="1" smtClean="0"/>
              <a:t>rotatie</a:t>
            </a:r>
            <a:endParaRPr lang="en-US" altLang="nl-NL" dirty="0" smtClean="0"/>
          </a:p>
        </p:txBody>
      </p:sp>
      <p:pic>
        <p:nvPicPr>
          <p:cNvPr id="7171" name="Picture 5" descr="Copy of Reehorst 004"/>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533400" y="1447800"/>
            <a:ext cx="3810000" cy="2857500"/>
          </a:xfrm>
        </p:spPr>
      </p:pic>
      <p:graphicFrame>
        <p:nvGraphicFramePr>
          <p:cNvPr id="7172" name="Object 7"/>
          <p:cNvGraphicFramePr>
            <a:graphicFrameLocks noChangeAspect="1"/>
          </p:cNvGraphicFramePr>
          <p:nvPr>
            <p:extLst>
              <p:ext uri="{D42A27DB-BD31-4B8C-83A1-F6EECF244321}">
                <p14:modId xmlns:p14="http://schemas.microsoft.com/office/powerpoint/2010/main" val="458147833"/>
              </p:ext>
            </p:extLst>
          </p:nvPr>
        </p:nvGraphicFramePr>
        <p:xfrm>
          <a:off x="5546632" y="1484784"/>
          <a:ext cx="2759168" cy="3265016"/>
        </p:xfrm>
        <a:graphic>
          <a:graphicData uri="http://schemas.openxmlformats.org/presentationml/2006/ole">
            <mc:AlternateContent xmlns:mc="http://schemas.openxmlformats.org/markup-compatibility/2006">
              <mc:Choice xmlns:v="urn:schemas-microsoft-com:vml" Requires="v">
                <p:oleObj spid="_x0000_s1039" name="Clip" r:id="rId5" imgW="14628571" imgH="19504762" progId="MS_ClipArt_Gallery.5">
                  <p:embed/>
                </p:oleObj>
              </mc:Choice>
              <mc:Fallback>
                <p:oleObj name="Clip" r:id="rId5" imgW="14628571" imgH="19504762"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632" y="1484784"/>
                        <a:ext cx="2759168" cy="3265016"/>
                      </a:xfrm>
                      <a:prstGeom prst="rect">
                        <a:avLst/>
                      </a:prstGeom>
                      <a:noFill/>
                      <a:ln>
                        <a:noFill/>
                      </a:ln>
                      <a:effectLst/>
                      <a:extLst/>
                    </p:spPr>
                  </p:pic>
                </p:oleObj>
              </mc:Fallback>
            </mc:AlternateContent>
          </a:graphicData>
        </a:graphic>
      </p:graphicFrame>
      <p:sp>
        <p:nvSpPr>
          <p:cNvPr id="7173" name="Text Box 8"/>
          <p:cNvSpPr txBox="1">
            <a:spLocks noChangeArrowheads="1"/>
          </p:cNvSpPr>
          <p:nvPr/>
        </p:nvSpPr>
        <p:spPr bwMode="auto">
          <a:xfrm>
            <a:off x="381000" y="4495800"/>
            <a:ext cx="39687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altLang="nl-NL" sz="3600">
                <a:solidFill>
                  <a:srgbClr val="FFFF00"/>
                </a:solidFill>
              </a:rPr>
              <a:t>Lineaire traagheid</a:t>
            </a:r>
            <a:r>
              <a:rPr kumimoji="0" lang="en-US" altLang="nl-NL" sz="3600"/>
              <a:t>: </a:t>
            </a:r>
          </a:p>
          <a:p>
            <a:r>
              <a:rPr kumimoji="0" lang="en-US" altLang="nl-NL" sz="3600"/>
              <a:t>“Weerstand” tegen </a:t>
            </a:r>
          </a:p>
          <a:p>
            <a:r>
              <a:rPr kumimoji="0" lang="en-US" altLang="nl-NL" sz="3600"/>
              <a:t>Lineaire versnelling </a:t>
            </a:r>
          </a:p>
          <a:p>
            <a:endParaRPr lang="en-US" altLang="nl-NL" sz="3600"/>
          </a:p>
        </p:txBody>
      </p:sp>
      <p:sp>
        <p:nvSpPr>
          <p:cNvPr id="7174" name="Text Box 9"/>
          <p:cNvSpPr txBox="1">
            <a:spLocks noChangeArrowheads="1"/>
          </p:cNvSpPr>
          <p:nvPr/>
        </p:nvSpPr>
        <p:spPr bwMode="auto">
          <a:xfrm>
            <a:off x="5394325" y="4921250"/>
            <a:ext cx="36512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nl-NL" sz="3600" dirty="0" err="1">
                <a:solidFill>
                  <a:srgbClr val="FFFF00"/>
                </a:solidFill>
              </a:rPr>
              <a:t>Rotatie</a:t>
            </a:r>
            <a:r>
              <a:rPr lang="en-US" altLang="nl-NL" sz="3600" dirty="0">
                <a:solidFill>
                  <a:srgbClr val="FFFF00"/>
                </a:solidFill>
              </a:rPr>
              <a:t> </a:t>
            </a:r>
            <a:r>
              <a:rPr lang="en-US" altLang="nl-NL" sz="3600" dirty="0" err="1">
                <a:solidFill>
                  <a:srgbClr val="FFFF00"/>
                </a:solidFill>
              </a:rPr>
              <a:t>traagheid</a:t>
            </a:r>
            <a:r>
              <a:rPr lang="en-US" altLang="nl-NL" sz="3600" dirty="0"/>
              <a:t>: </a:t>
            </a:r>
          </a:p>
          <a:p>
            <a:r>
              <a:rPr lang="en-US" altLang="nl-NL" sz="3600" dirty="0"/>
              <a:t>“</a:t>
            </a:r>
            <a:r>
              <a:rPr lang="en-US" altLang="nl-NL" sz="3600" dirty="0" err="1"/>
              <a:t>weerstand</a:t>
            </a:r>
            <a:r>
              <a:rPr lang="en-US" altLang="nl-NL" sz="3600" dirty="0"/>
              <a:t>” </a:t>
            </a:r>
            <a:r>
              <a:rPr lang="en-US" altLang="nl-NL" sz="3600" dirty="0" err="1"/>
              <a:t>tegen</a:t>
            </a:r>
            <a:endParaRPr lang="en-US" altLang="nl-NL" sz="3600" dirty="0"/>
          </a:p>
          <a:p>
            <a:r>
              <a:rPr lang="en-US" altLang="nl-NL" sz="3600" dirty="0" err="1"/>
              <a:t>Rotatie</a:t>
            </a:r>
            <a:r>
              <a:rPr lang="en-US" altLang="nl-NL" sz="3600" dirty="0"/>
              <a:t> </a:t>
            </a:r>
            <a:r>
              <a:rPr lang="en-US" altLang="nl-NL" sz="3600" dirty="0" err="1"/>
              <a:t>versnelling</a:t>
            </a:r>
            <a:endParaRPr lang="en-US" altLang="nl-NL"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normAutofit fontScale="90000"/>
          </a:bodyPr>
          <a:lstStyle/>
          <a:p>
            <a:pPr>
              <a:defRPr/>
            </a:pPr>
            <a:r>
              <a:rPr lang="en-US" altLang="nl-NL" smtClean="0"/>
              <a:t>TOETS: Wie is gemakkelijker in evenwicht te houden, moeder of dochter?</a:t>
            </a:r>
          </a:p>
        </p:txBody>
      </p:sp>
      <p:sp>
        <p:nvSpPr>
          <p:cNvPr id="9219" name="Rectangle 3"/>
          <p:cNvSpPr>
            <a:spLocks noChangeArrowheads="1"/>
          </p:cNvSpPr>
          <p:nvPr/>
        </p:nvSpPr>
        <p:spPr bwMode="auto">
          <a:xfrm>
            <a:off x="1676400" y="3657600"/>
            <a:ext cx="76200" cy="2209800"/>
          </a:xfrm>
          <a:prstGeom prst="rect">
            <a:avLst/>
          </a:prstGeom>
          <a:solidFill>
            <a:schemeClr val="tx2">
              <a:lumMod val="50000"/>
            </a:schemeClr>
          </a:solidFill>
          <a:ln w="9525">
            <a:solidFill>
              <a:schemeClr val="tx1"/>
            </a:solidFill>
            <a:miter lim="800000"/>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0" name="Oval 4"/>
          <p:cNvSpPr>
            <a:spLocks noChangeArrowheads="1"/>
          </p:cNvSpPr>
          <p:nvPr/>
        </p:nvSpPr>
        <p:spPr bwMode="auto">
          <a:xfrm>
            <a:off x="1600200" y="2819400"/>
            <a:ext cx="304800" cy="7620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1" name="Line 5"/>
          <p:cNvSpPr>
            <a:spLocks noChangeShapeType="1"/>
          </p:cNvSpPr>
          <p:nvPr/>
        </p:nvSpPr>
        <p:spPr bwMode="auto">
          <a:xfrm flipH="1">
            <a:off x="1447800" y="3505200"/>
            <a:ext cx="304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2" name="Line 6"/>
          <p:cNvSpPr>
            <a:spLocks noChangeShapeType="1"/>
          </p:cNvSpPr>
          <p:nvPr/>
        </p:nvSpPr>
        <p:spPr bwMode="auto">
          <a:xfrm>
            <a:off x="1447800" y="36576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3" name="Oval 7"/>
          <p:cNvSpPr>
            <a:spLocks noChangeArrowheads="1"/>
          </p:cNvSpPr>
          <p:nvPr/>
        </p:nvSpPr>
        <p:spPr bwMode="auto">
          <a:xfrm>
            <a:off x="1600200" y="2514600"/>
            <a:ext cx="152400" cy="3048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4" name="Rectangle 8"/>
          <p:cNvSpPr>
            <a:spLocks noChangeArrowheads="1"/>
          </p:cNvSpPr>
          <p:nvPr/>
        </p:nvSpPr>
        <p:spPr bwMode="auto">
          <a:xfrm>
            <a:off x="6400800" y="3733800"/>
            <a:ext cx="76200" cy="2209800"/>
          </a:xfrm>
          <a:prstGeom prst="rect">
            <a:avLst/>
          </a:prstGeom>
          <a:solidFill>
            <a:schemeClr val="tx2">
              <a:lumMod val="50000"/>
            </a:schemeClr>
          </a:solidFill>
          <a:ln w="9525">
            <a:solidFill>
              <a:schemeClr val="tx1"/>
            </a:solidFill>
            <a:miter lim="800000"/>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5" name="Oval 9"/>
          <p:cNvSpPr>
            <a:spLocks noChangeArrowheads="1"/>
          </p:cNvSpPr>
          <p:nvPr/>
        </p:nvSpPr>
        <p:spPr bwMode="auto">
          <a:xfrm>
            <a:off x="6172200" y="2514600"/>
            <a:ext cx="457200" cy="11430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6" name="Oval 10"/>
          <p:cNvSpPr>
            <a:spLocks noChangeArrowheads="1"/>
          </p:cNvSpPr>
          <p:nvPr/>
        </p:nvSpPr>
        <p:spPr bwMode="auto">
          <a:xfrm>
            <a:off x="6248400" y="2057400"/>
            <a:ext cx="304800" cy="4572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7" name="Line 11"/>
          <p:cNvSpPr>
            <a:spLocks noChangeShapeType="1"/>
          </p:cNvSpPr>
          <p:nvPr/>
        </p:nvSpPr>
        <p:spPr bwMode="auto">
          <a:xfrm flipH="1">
            <a:off x="6019800" y="358140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8" name="Line 12"/>
          <p:cNvSpPr>
            <a:spLocks noChangeShapeType="1"/>
          </p:cNvSpPr>
          <p:nvPr/>
        </p:nvSpPr>
        <p:spPr bwMode="auto">
          <a:xfrm>
            <a:off x="6019800" y="3886200"/>
            <a:ext cx="3048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9" name="Line 13"/>
          <p:cNvSpPr>
            <a:spLocks noChangeShapeType="1"/>
          </p:cNvSpPr>
          <p:nvPr/>
        </p:nvSpPr>
        <p:spPr bwMode="auto">
          <a:xfrm flipH="1">
            <a:off x="1447800" y="41148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30" name="Line 14"/>
          <p:cNvSpPr>
            <a:spLocks noChangeShapeType="1"/>
          </p:cNvSpPr>
          <p:nvPr/>
        </p:nvSpPr>
        <p:spPr bwMode="auto">
          <a:xfrm flipH="1">
            <a:off x="6172200" y="43434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31" name="Text Box 15"/>
          <p:cNvSpPr txBox="1">
            <a:spLocks noChangeArrowheads="1"/>
          </p:cNvSpPr>
          <p:nvPr/>
        </p:nvSpPr>
        <p:spPr bwMode="auto">
          <a:xfrm>
            <a:off x="2133600" y="2819400"/>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50000"/>
              </a:spcBef>
            </a:pPr>
            <a:r>
              <a:rPr kumimoji="0" lang="en-US" altLang="nl-NL" sz="4400"/>
              <a:t>dochter</a:t>
            </a:r>
          </a:p>
        </p:txBody>
      </p:sp>
      <p:sp>
        <p:nvSpPr>
          <p:cNvPr id="9232" name="Text Box 16"/>
          <p:cNvSpPr txBox="1">
            <a:spLocks noChangeArrowheads="1"/>
          </p:cNvSpPr>
          <p:nvPr/>
        </p:nvSpPr>
        <p:spPr bwMode="auto">
          <a:xfrm>
            <a:off x="6842125" y="2690813"/>
            <a:ext cx="18589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altLang="nl-NL" sz="4400"/>
              <a:t>moeder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De vakdidactiek</a:t>
            </a:r>
          </a:p>
        </p:txBody>
      </p:sp>
      <p:sp>
        <p:nvSpPr>
          <p:cNvPr id="3" name="Content Placeholder 2"/>
          <p:cNvSpPr>
            <a:spLocks noGrp="1"/>
          </p:cNvSpPr>
          <p:nvPr>
            <p:ph idx="1"/>
          </p:nvPr>
        </p:nvSpPr>
        <p:spPr/>
        <p:txBody>
          <a:bodyPr/>
          <a:lstStyle/>
          <a:p>
            <a:r>
              <a:rPr lang="nl-NL" dirty="0" smtClean="0"/>
              <a:t>“Show and tell”, niet echt interactief of activerend</a:t>
            </a:r>
          </a:p>
          <a:p>
            <a:r>
              <a:rPr lang="nl-NL" dirty="0" smtClean="0"/>
              <a:t>Starten bij bekende situatie: translatie</a:t>
            </a:r>
          </a:p>
          <a:p>
            <a:r>
              <a:rPr lang="nl-NL" dirty="0" smtClean="0"/>
              <a:t>Traagheid definieren als “weerstand tegen versnelling”</a:t>
            </a:r>
          </a:p>
          <a:p>
            <a:r>
              <a:rPr lang="nl-NL" dirty="0" smtClean="0"/>
              <a:t>Rol van lengte en massa verdeling apart onderzoeken</a:t>
            </a:r>
          </a:p>
          <a:p>
            <a:r>
              <a:rPr lang="nl-NL" dirty="0" smtClean="0"/>
              <a:t>Circus toepassing (beetje te triviaal)</a:t>
            </a:r>
          </a:p>
          <a:p>
            <a:endParaRPr lang="nl-NL" dirty="0"/>
          </a:p>
        </p:txBody>
      </p:sp>
    </p:spTree>
    <p:extLst>
      <p:ext uri="{BB962C8B-B14F-4D97-AF65-F5344CB8AC3E}">
        <p14:creationId xmlns:p14="http://schemas.microsoft.com/office/powerpoint/2010/main" val="3184813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Munten</a:t>
            </a:r>
            <a:endParaRPr lang="nl-NL" dirty="0"/>
          </a:p>
        </p:txBody>
      </p:sp>
      <p:pic>
        <p:nvPicPr>
          <p:cNvPr id="4" name="Content Placeholder 3"/>
          <p:cNvPicPr>
            <a:picLocks noGrp="1" noChangeAspect="1"/>
          </p:cNvPicPr>
          <p:nvPr>
            <p:ph idx="1"/>
          </p:nvPr>
        </p:nvPicPr>
        <p:blipFill>
          <a:blip r:embed="rId2"/>
          <a:stretch>
            <a:fillRect/>
          </a:stretch>
        </p:blipFill>
        <p:spPr>
          <a:xfrm>
            <a:off x="179512" y="1620865"/>
            <a:ext cx="3816424" cy="5237135"/>
          </a:xfrm>
          <a:prstGeom prst="rect">
            <a:avLst/>
          </a:prstGeom>
        </p:spPr>
      </p:pic>
      <p:sp>
        <p:nvSpPr>
          <p:cNvPr id="5" name="TextBox 4"/>
          <p:cNvSpPr txBox="1"/>
          <p:nvPr/>
        </p:nvSpPr>
        <p:spPr>
          <a:xfrm>
            <a:off x="4211961" y="1844824"/>
            <a:ext cx="4752528" cy="5109091"/>
          </a:xfrm>
          <a:prstGeom prst="rect">
            <a:avLst/>
          </a:prstGeom>
          <a:noFill/>
        </p:spPr>
        <p:txBody>
          <a:bodyPr wrap="square" rtlCol="0">
            <a:spAutoFit/>
          </a:bodyPr>
          <a:lstStyle/>
          <a:p>
            <a:pPr marL="514350" indent="-514350">
              <a:buFont typeface="+mj-lt"/>
              <a:buAutoNum type="arabicPeriod"/>
            </a:pPr>
            <a:r>
              <a:rPr lang="nl-NL" sz="2800" dirty="0" smtClean="0"/>
              <a:t>Eerst los, wat verwachten we?</a:t>
            </a:r>
          </a:p>
          <a:p>
            <a:pPr marL="514350" indent="-514350">
              <a:buFont typeface="+mj-lt"/>
              <a:buAutoNum type="arabicPeriod"/>
            </a:pPr>
            <a:r>
              <a:rPr lang="nl-NL" sz="2800" dirty="0" smtClean="0"/>
              <a:t>Observatie</a:t>
            </a:r>
          </a:p>
          <a:p>
            <a:pPr marL="514350" indent="-514350">
              <a:buFont typeface="+mj-lt"/>
              <a:buAutoNum type="arabicPeriod"/>
            </a:pPr>
            <a:r>
              <a:rPr lang="nl-NL" sz="2800" dirty="0" smtClean="0"/>
              <a:t>Dan middelste vastpinnen</a:t>
            </a:r>
          </a:p>
          <a:p>
            <a:pPr marL="514350" indent="-514350">
              <a:buFont typeface="+mj-lt"/>
              <a:buAutoNum type="arabicPeriod"/>
            </a:pPr>
            <a:r>
              <a:rPr lang="nl-NL" sz="2800" dirty="0" smtClean="0"/>
              <a:t>Wat verwachten we?</a:t>
            </a:r>
          </a:p>
          <a:p>
            <a:pPr marL="514350" indent="-514350">
              <a:buFont typeface="+mj-lt"/>
              <a:buAutoNum type="arabicPeriod"/>
            </a:pPr>
            <a:r>
              <a:rPr lang="nl-NL" sz="2800" dirty="0" smtClean="0"/>
              <a:t>Observatie</a:t>
            </a:r>
          </a:p>
          <a:p>
            <a:pPr marL="514350" indent="-514350">
              <a:buFont typeface="+mj-lt"/>
              <a:buAutoNum type="arabicPeriod"/>
            </a:pPr>
            <a:r>
              <a:rPr lang="nl-NL" sz="2800" dirty="0" smtClean="0"/>
              <a:t>Exploratie, hoe kunnen we dit snappen</a:t>
            </a:r>
            <a:r>
              <a:rPr lang="nl-NL" dirty="0" smtClean="0"/>
              <a:t>?</a:t>
            </a:r>
          </a:p>
          <a:p>
            <a:pPr marL="514350" indent="-514350">
              <a:buFont typeface="+mj-lt"/>
              <a:buAutoNum type="arabicPeriod"/>
            </a:pPr>
            <a:endParaRPr lang="nl-NL" dirty="0"/>
          </a:p>
          <a:p>
            <a:r>
              <a:rPr lang="nl-NL" sz="2800" dirty="0" smtClean="0"/>
              <a:t>Waar past dit in het curriculum? Wat zijn je doelen met deze demo?</a:t>
            </a:r>
            <a:endParaRPr lang="nl-NL" sz="2800" dirty="0"/>
          </a:p>
        </p:txBody>
      </p:sp>
    </p:spTree>
    <p:extLst>
      <p:ext uri="{BB962C8B-B14F-4D97-AF65-F5344CB8AC3E}">
        <p14:creationId xmlns:p14="http://schemas.microsoft.com/office/powerpoint/2010/main" val="2896687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Opdracht</a:t>
            </a:r>
            <a:endParaRPr lang="nl-NL" dirty="0"/>
          </a:p>
        </p:txBody>
      </p:sp>
      <p:sp>
        <p:nvSpPr>
          <p:cNvPr id="3" name="Content Placeholder 2"/>
          <p:cNvSpPr>
            <a:spLocks noGrp="1"/>
          </p:cNvSpPr>
          <p:nvPr>
            <p:ph idx="1"/>
          </p:nvPr>
        </p:nvSpPr>
        <p:spPr/>
        <p:txBody>
          <a:bodyPr/>
          <a:lstStyle/>
          <a:p>
            <a:pPr marL="514350" indent="-514350">
              <a:buFont typeface="+mj-lt"/>
              <a:buAutoNum type="arabicPeriod"/>
            </a:pPr>
            <a:r>
              <a:rPr lang="nl-NL" dirty="0" smtClean="0"/>
              <a:t>Haal wat voorwerpen uit je zak of uit je tas of uit de omgeving van het lokaal en verzin in een paar minuten zoveel mogelijk demonstraties.</a:t>
            </a:r>
          </a:p>
          <a:p>
            <a:pPr marL="514350" indent="-514350">
              <a:buFont typeface="+mj-lt"/>
              <a:buAutoNum type="arabicPeriod"/>
            </a:pPr>
            <a:r>
              <a:rPr lang="nl-NL" dirty="0" smtClean="0"/>
              <a:t>Werk de meest interessante demonstratie uit in een stappenplan.</a:t>
            </a:r>
            <a:endParaRPr lang="nl-NL" dirty="0"/>
          </a:p>
        </p:txBody>
      </p:sp>
    </p:spTree>
    <p:extLst>
      <p:ext uri="{BB962C8B-B14F-4D97-AF65-F5344CB8AC3E}">
        <p14:creationId xmlns:p14="http://schemas.microsoft.com/office/powerpoint/2010/main" val="1925366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Wat is er nog meer in het lokaal? Leerlingen!</a:t>
            </a:r>
            <a:endParaRPr lang="nl-NL" dirty="0"/>
          </a:p>
        </p:txBody>
      </p:sp>
      <p:sp>
        <p:nvSpPr>
          <p:cNvPr id="3" name="Content Placeholder 2"/>
          <p:cNvSpPr>
            <a:spLocks noGrp="1"/>
          </p:cNvSpPr>
          <p:nvPr>
            <p:ph idx="1"/>
          </p:nvPr>
        </p:nvSpPr>
        <p:spPr/>
        <p:txBody>
          <a:bodyPr/>
          <a:lstStyle/>
          <a:p>
            <a:r>
              <a:rPr lang="nl-NL" dirty="0" smtClean="0"/>
              <a:t>Zwaartepunt demo’s</a:t>
            </a:r>
          </a:p>
          <a:p>
            <a:r>
              <a:rPr lang="nl-NL" smtClean="0"/>
              <a:t>Rollenspelen</a:t>
            </a:r>
            <a:endParaRPr lang="nl-NL" dirty="0"/>
          </a:p>
        </p:txBody>
      </p:sp>
    </p:spTree>
    <p:extLst>
      <p:ext uri="{BB962C8B-B14F-4D97-AF65-F5344CB8AC3E}">
        <p14:creationId xmlns:p14="http://schemas.microsoft.com/office/powerpoint/2010/main" val="2216184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52400"/>
            <a:ext cx="4311650" cy="1143000"/>
          </a:xfrm>
        </p:spPr>
        <p:txBody>
          <a:bodyPr>
            <a:normAutofit fontScale="90000"/>
          </a:bodyPr>
          <a:lstStyle/>
          <a:p>
            <a:pPr>
              <a:defRPr/>
            </a:pPr>
            <a:r>
              <a:rPr lang="en-US" dirty="0" err="1" smtClean="0"/>
              <a:t>Nog</a:t>
            </a:r>
            <a:r>
              <a:rPr lang="en-US" dirty="0" smtClean="0"/>
              <a:t> </a:t>
            </a:r>
            <a:r>
              <a:rPr lang="en-US" dirty="0" err="1" smtClean="0"/>
              <a:t>meer</a:t>
            </a:r>
            <a:r>
              <a:rPr lang="en-US" dirty="0" smtClean="0"/>
              <a:t> </a:t>
            </a:r>
            <a:r>
              <a:rPr lang="en-US" dirty="0" err="1" smtClean="0"/>
              <a:t>zwaartepunten</a:t>
            </a:r>
            <a:endParaRPr lang="en-US" dirty="0"/>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93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G:\photosnew\cmmoney.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33525"/>
            <a:ext cx="40259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G:\photosnew\Elementary Science\5deMontessori\P1030496e.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4713"/>
            <a:ext cx="4595813"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42900"/>
            <a:ext cx="2882280" cy="1143000"/>
          </a:xfrm>
        </p:spPr>
        <p:txBody>
          <a:bodyPr>
            <a:normAutofit fontScale="90000"/>
          </a:bodyPr>
          <a:lstStyle/>
          <a:p>
            <a:pPr>
              <a:defRPr/>
            </a:pPr>
            <a:r>
              <a:rPr lang="en-US" dirty="0" smtClean="0"/>
              <a:t>En </a:t>
            </a:r>
            <a:r>
              <a:rPr lang="en-US" dirty="0" err="1" smtClean="0"/>
              <a:t>nog</a:t>
            </a:r>
            <a:r>
              <a:rPr lang="en-US" dirty="0" smtClean="0"/>
              <a:t> </a:t>
            </a:r>
            <a:r>
              <a:rPr lang="en-US" dirty="0" err="1" smtClean="0"/>
              <a:t>meer</a:t>
            </a:r>
            <a:endParaRPr lang="en-US" dirty="0"/>
          </a:p>
        </p:txBody>
      </p:sp>
      <p:pic>
        <p:nvPicPr>
          <p:cNvPr id="12291"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490663"/>
            <a:ext cx="6742112"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9270" y="404664"/>
            <a:ext cx="6064937" cy="2448272"/>
          </a:xfrm>
        </p:spPr>
        <p:txBody>
          <a:bodyPr>
            <a:normAutofit/>
          </a:bodyPr>
          <a:lstStyle/>
          <a:p>
            <a:pPr>
              <a:defRPr/>
            </a:pPr>
            <a:r>
              <a:rPr lang="en-US" dirty="0" err="1" smtClean="0">
                <a:solidFill>
                  <a:srgbClr val="FFFF00"/>
                </a:solidFill>
              </a:rPr>
              <a:t>Opdracht</a:t>
            </a:r>
            <a:r>
              <a:rPr lang="en-US" dirty="0" smtClean="0">
                <a:solidFill>
                  <a:srgbClr val="FFFF00"/>
                </a:solidFill>
              </a:rPr>
              <a:t> 1</a:t>
            </a:r>
            <a:r>
              <a:rPr lang="en-US" dirty="0" smtClean="0"/>
              <a:t> : Leg </a:t>
            </a:r>
            <a:r>
              <a:rPr lang="en-US" dirty="0" err="1" smtClean="0"/>
              <a:t>uit</a:t>
            </a:r>
            <a:r>
              <a:rPr lang="en-US" dirty="0" smtClean="0"/>
              <a:t> </a:t>
            </a:r>
            <a:r>
              <a:rPr lang="en-US" dirty="0" err="1" smtClean="0"/>
              <a:t>wat</a:t>
            </a:r>
            <a:r>
              <a:rPr lang="en-US" dirty="0" smtClean="0"/>
              <a:t> </a:t>
            </a:r>
            <a:r>
              <a:rPr lang="en-US" dirty="0" err="1" smtClean="0"/>
              <a:t>er</a:t>
            </a:r>
            <a:r>
              <a:rPr lang="en-US" dirty="0" smtClean="0"/>
              <a:t> </a:t>
            </a:r>
            <a:r>
              <a:rPr lang="en-US" dirty="0" err="1" smtClean="0"/>
              <a:t>gebeurd</a:t>
            </a:r>
            <a:r>
              <a:rPr lang="en-US" dirty="0" smtClean="0"/>
              <a:t> is … </a:t>
            </a:r>
            <a:r>
              <a:rPr lang="en-US" u="sng" dirty="0" err="1" smtClean="0"/>
              <a:t>schrijf</a:t>
            </a:r>
            <a:r>
              <a:rPr lang="en-US" dirty="0" smtClean="0"/>
              <a:t> </a:t>
            </a:r>
            <a:r>
              <a:rPr lang="en-US" dirty="0" err="1" smtClean="0"/>
              <a:t>een</a:t>
            </a:r>
            <a:r>
              <a:rPr lang="en-US" dirty="0" smtClean="0"/>
              <a:t> </a:t>
            </a:r>
            <a:r>
              <a:rPr lang="en-US" dirty="0" err="1" smtClean="0"/>
              <a:t>verklaring</a:t>
            </a:r>
            <a:endParaRPr lang="en-US" dirty="0"/>
          </a:p>
        </p:txBody>
      </p:sp>
      <p:pic>
        <p:nvPicPr>
          <p:cNvPr id="12291"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0231" y="0"/>
            <a:ext cx="2498147" cy="19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395536" y="3212976"/>
            <a:ext cx="4416594" cy="2862322"/>
          </a:xfrm>
          <a:prstGeom prst="rect">
            <a:avLst/>
          </a:prstGeom>
          <a:noFill/>
        </p:spPr>
        <p:txBody>
          <a:bodyPr wrap="none" rtlCol="0">
            <a:spAutoFit/>
          </a:bodyPr>
          <a:lstStyle/>
          <a:p>
            <a:r>
              <a:rPr lang="en-US" sz="3600" dirty="0" err="1" smtClean="0"/>
              <a:t>Gebruik</a:t>
            </a:r>
            <a:r>
              <a:rPr lang="en-US" sz="3600" dirty="0" smtClean="0"/>
              <a:t> </a:t>
            </a:r>
            <a:r>
              <a:rPr lang="en-US" sz="3600" dirty="0" err="1" smtClean="0"/>
              <a:t>begrippen</a:t>
            </a:r>
            <a:r>
              <a:rPr lang="en-US" sz="3600" dirty="0" smtClean="0"/>
              <a:t> </a:t>
            </a:r>
            <a:r>
              <a:rPr lang="en-US" sz="3600" dirty="0" err="1" smtClean="0"/>
              <a:t>als</a:t>
            </a:r>
            <a:r>
              <a:rPr lang="en-US" sz="3600" dirty="0"/>
              <a:t>:</a:t>
            </a:r>
            <a:endParaRPr lang="en-US" sz="3600" dirty="0" smtClean="0"/>
          </a:p>
          <a:p>
            <a:r>
              <a:rPr lang="en-US" sz="3600" dirty="0" err="1" smtClean="0"/>
              <a:t>Zwaartepunt</a:t>
            </a:r>
            <a:endParaRPr lang="en-US" sz="3600" dirty="0" smtClean="0"/>
          </a:p>
          <a:p>
            <a:r>
              <a:rPr lang="en-US" sz="3600" dirty="0" smtClean="0"/>
              <a:t>Massa/</a:t>
            </a:r>
            <a:r>
              <a:rPr lang="en-US" sz="3600" dirty="0" err="1" smtClean="0"/>
              <a:t>gewicht</a:t>
            </a:r>
            <a:endParaRPr lang="en-US" sz="3600" dirty="0" smtClean="0"/>
          </a:p>
          <a:p>
            <a:r>
              <a:rPr lang="en-US" sz="3600" dirty="0" err="1" smtClean="0"/>
              <a:t>Verdeling</a:t>
            </a:r>
            <a:r>
              <a:rPr lang="en-US" sz="3600" dirty="0" smtClean="0"/>
              <a:t> van </a:t>
            </a:r>
            <a:r>
              <a:rPr lang="en-US" sz="3600" dirty="0" err="1" smtClean="0"/>
              <a:t>massa</a:t>
            </a:r>
            <a:endParaRPr lang="en-US" sz="3600" dirty="0" smtClean="0"/>
          </a:p>
          <a:p>
            <a:r>
              <a:rPr lang="en-US" sz="3600" dirty="0" smtClean="0"/>
              <a:t>(Moment)</a:t>
            </a:r>
            <a:endParaRPr lang="en-US" sz="3600" dirty="0"/>
          </a:p>
        </p:txBody>
      </p:sp>
      <p:sp>
        <p:nvSpPr>
          <p:cNvPr id="4" name="Tekstvak 3"/>
          <p:cNvSpPr txBox="1"/>
          <p:nvPr/>
        </p:nvSpPr>
        <p:spPr>
          <a:xfrm>
            <a:off x="4391373" y="6093296"/>
            <a:ext cx="4691925" cy="584775"/>
          </a:xfrm>
          <a:prstGeom prst="rect">
            <a:avLst/>
          </a:prstGeom>
          <a:noFill/>
        </p:spPr>
        <p:txBody>
          <a:bodyPr wrap="none" rtlCol="0">
            <a:spAutoFit/>
          </a:bodyPr>
          <a:lstStyle/>
          <a:p>
            <a:r>
              <a:rPr lang="en-US" sz="3200" dirty="0" err="1" smtClean="0"/>
              <a:t>Redeneren</a:t>
            </a:r>
            <a:r>
              <a:rPr lang="en-US" sz="3200" dirty="0" smtClean="0"/>
              <a:t> met </a:t>
            </a:r>
            <a:r>
              <a:rPr lang="en-US" sz="3200" dirty="0" err="1" smtClean="0"/>
              <a:t>begrippen</a:t>
            </a:r>
            <a:r>
              <a:rPr lang="en-US" sz="3200" dirty="0" smtClean="0"/>
              <a:t>!</a:t>
            </a:r>
            <a:endParaRPr lang="en-US" sz="3200" dirty="0"/>
          </a:p>
        </p:txBody>
      </p:sp>
    </p:spTree>
    <p:extLst>
      <p:ext uri="{BB962C8B-B14F-4D97-AF65-F5344CB8AC3E}">
        <p14:creationId xmlns:p14="http://schemas.microsoft.com/office/powerpoint/2010/main" val="385256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fontScale="90000"/>
          </a:bodyPr>
          <a:lstStyle/>
          <a:p>
            <a:pPr>
              <a:defRPr/>
            </a:pPr>
            <a:r>
              <a:rPr lang="en-US" altLang="nl-NL" smtClean="0"/>
              <a:t>Uit 27 geboden voor natuurkunde docenten (Scheider, 1980)</a:t>
            </a:r>
          </a:p>
        </p:txBody>
      </p:sp>
      <p:sp>
        <p:nvSpPr>
          <p:cNvPr id="11267" name="Rectangle 3"/>
          <p:cNvSpPr>
            <a:spLocks noGrp="1" noChangeArrowheads="1"/>
          </p:cNvSpPr>
          <p:nvPr>
            <p:ph type="body" idx="1"/>
          </p:nvPr>
        </p:nvSpPr>
        <p:spPr>
          <a:xfrm>
            <a:off x="838200" y="2209800"/>
            <a:ext cx="7772400" cy="4343400"/>
          </a:xfrm>
        </p:spPr>
        <p:txBody>
          <a:bodyPr/>
          <a:lstStyle/>
          <a:p>
            <a:pPr>
              <a:buFont typeface="Wingdings" panose="05000000000000000000" pitchFamily="2" charset="2"/>
              <a:buNone/>
            </a:pPr>
            <a:r>
              <a:rPr lang="en-US" altLang="nl-NL" b="0" smtClean="0"/>
              <a:t>1. </a:t>
            </a:r>
            <a:r>
              <a:rPr lang="nl-NL" altLang="nl-NL" sz="3600" b="0" smtClean="0">
                <a:cs typeface="Times New Roman" panose="02020603050405020304" pitchFamily="18" charset="0"/>
              </a:rPr>
              <a:t>Gij zult geen woorden onderwijzen, behalve als deze helpen mentale beelden te vormen waarin kennis en begrip wonen.</a:t>
            </a:r>
            <a:endParaRPr lang="en-US" altLang="nl-NL" sz="3600" b="0" smtClean="0">
              <a:cs typeface="Times New Roman" panose="02020603050405020304" pitchFamily="18" charset="0"/>
            </a:endParaRPr>
          </a:p>
          <a:p>
            <a:pPr>
              <a:buFont typeface="Wingdings" panose="05000000000000000000" pitchFamily="2" charset="2"/>
              <a:buNone/>
            </a:pPr>
            <a:r>
              <a:rPr lang="en-US" altLang="nl-NL" sz="3600" b="0" smtClean="0">
                <a:solidFill>
                  <a:srgbClr val="FFFF66"/>
                </a:solidFill>
              </a:rPr>
              <a:t>Kennis wordt opgeslagen in beelden, niet in woorden.</a:t>
            </a:r>
            <a:r>
              <a:rPr lang="en-US" altLang="nl-NL" b="0" smtClean="0"/>
              <a:t/>
            </a:r>
            <a:br>
              <a:rPr lang="en-US" altLang="nl-NL" b="0" smtClean="0"/>
            </a:br>
            <a:endParaRPr lang="en-US" altLang="nl-NL" b="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63" y="112713"/>
            <a:ext cx="7772400" cy="1143000"/>
          </a:xfrm>
        </p:spPr>
        <p:txBody>
          <a:bodyPr/>
          <a:lstStyle/>
          <a:p>
            <a:pPr>
              <a:defRPr/>
            </a:pPr>
            <a:r>
              <a:rPr lang="en-US" dirty="0" smtClean="0"/>
              <a:t>Het </a:t>
            </a:r>
            <a:r>
              <a:rPr lang="en-US" dirty="0" err="1" smtClean="0"/>
              <a:t>overkomt</a:t>
            </a:r>
            <a:r>
              <a:rPr lang="en-US" dirty="0" smtClean="0"/>
              <a:t> </a:t>
            </a:r>
            <a:r>
              <a:rPr lang="en-US" dirty="0" err="1" smtClean="0"/>
              <a:t>niet</a:t>
            </a:r>
            <a:r>
              <a:rPr lang="en-US" dirty="0" smtClean="0"/>
              <a:t> </a:t>
            </a:r>
            <a:r>
              <a:rPr lang="en-US" dirty="0" err="1" smtClean="0"/>
              <a:t>alleen</a:t>
            </a:r>
            <a:r>
              <a:rPr lang="en-US" dirty="0" smtClean="0"/>
              <a:t> </a:t>
            </a:r>
            <a:r>
              <a:rPr lang="en-US" dirty="0" err="1" smtClean="0"/>
              <a:t>ezels</a:t>
            </a:r>
            <a:r>
              <a:rPr lang="en-US" dirty="0" smtClean="0"/>
              <a:t>….</a:t>
            </a:r>
            <a:endParaRPr lang="en-US" dirty="0"/>
          </a:p>
        </p:txBody>
      </p:sp>
      <p:pic>
        <p:nvPicPr>
          <p:cNvPr id="13315"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55713"/>
            <a:ext cx="82153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Soms</a:t>
            </a:r>
            <a:r>
              <a:rPr lang="en-US" dirty="0" smtClean="0"/>
              <a:t> </a:t>
            </a:r>
            <a:r>
              <a:rPr lang="en-US" dirty="0" err="1" smtClean="0"/>
              <a:t>gaat</a:t>
            </a:r>
            <a:r>
              <a:rPr lang="en-US" dirty="0" smtClean="0"/>
              <a:t> het </a:t>
            </a:r>
            <a:r>
              <a:rPr lang="en-US" dirty="0" err="1" smtClean="0"/>
              <a:t>juist</a:t>
            </a:r>
            <a:r>
              <a:rPr lang="en-US" dirty="0" smtClean="0"/>
              <a:t> </a:t>
            </a:r>
            <a:r>
              <a:rPr lang="en-US" dirty="0" err="1" smtClean="0"/>
              <a:t>goed</a:t>
            </a:r>
            <a:r>
              <a:rPr lang="en-US" dirty="0" smtClean="0"/>
              <a:t>!</a:t>
            </a:r>
            <a:endParaRPr lang="en-US"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91" y="1412776"/>
            <a:ext cx="8253309" cy="5399040"/>
          </a:xfrm>
          <a:prstGeom prst="rect">
            <a:avLst/>
          </a:prstGeom>
        </p:spPr>
      </p:pic>
    </p:spTree>
    <p:extLst>
      <p:ext uri="{BB962C8B-B14F-4D97-AF65-F5344CB8AC3E}">
        <p14:creationId xmlns:p14="http://schemas.microsoft.com/office/powerpoint/2010/main" val="3152371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2" y="404664"/>
            <a:ext cx="3826768" cy="1143000"/>
          </a:xfrm>
        </p:spPr>
        <p:txBody>
          <a:bodyPr>
            <a:normAutofit fontScale="90000"/>
          </a:bodyPr>
          <a:lstStyle/>
          <a:p>
            <a:r>
              <a:rPr lang="en-US" dirty="0" err="1" smtClean="0"/>
              <a:t>Wip</a:t>
            </a:r>
            <a:r>
              <a:rPr lang="en-US" dirty="0" smtClean="0"/>
              <a:t> en </a:t>
            </a:r>
            <a:r>
              <a:rPr lang="en-US" dirty="0" err="1" smtClean="0"/>
              <a:t>zwaartepunt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3788179"/>
            <a:ext cx="4615408" cy="303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877" y="0"/>
            <a:ext cx="509512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4796341" y="5589240"/>
            <a:ext cx="4500976" cy="1077218"/>
          </a:xfrm>
          <a:prstGeom prst="rect">
            <a:avLst/>
          </a:prstGeom>
          <a:noFill/>
        </p:spPr>
        <p:txBody>
          <a:bodyPr wrap="none" rtlCol="0">
            <a:spAutoFit/>
          </a:bodyPr>
          <a:lstStyle/>
          <a:p>
            <a:r>
              <a:rPr lang="en-US" sz="3200" dirty="0" err="1" smtClean="0"/>
              <a:t>Kan</a:t>
            </a:r>
            <a:r>
              <a:rPr lang="en-US" sz="3200" dirty="0" smtClean="0"/>
              <a:t> </a:t>
            </a:r>
            <a:r>
              <a:rPr lang="en-US" sz="3200" dirty="0" err="1" smtClean="0"/>
              <a:t>dat</a:t>
            </a:r>
            <a:r>
              <a:rPr lang="en-US" sz="3200" dirty="0" smtClean="0"/>
              <a:t>?</a:t>
            </a:r>
          </a:p>
          <a:p>
            <a:r>
              <a:rPr lang="en-US" sz="3200" dirty="0" err="1" smtClean="0"/>
              <a:t>Misschien</a:t>
            </a:r>
            <a:r>
              <a:rPr lang="en-US" sz="3200" dirty="0" smtClean="0"/>
              <a:t> is het </a:t>
            </a:r>
            <a:r>
              <a:rPr lang="en-US" sz="3200" dirty="0" err="1" smtClean="0"/>
              <a:t>een</a:t>
            </a:r>
            <a:r>
              <a:rPr lang="en-US" sz="3200" dirty="0" smtClean="0"/>
              <a:t> pop?</a:t>
            </a:r>
            <a:endParaRPr lang="en-US" sz="3200" dirty="0"/>
          </a:p>
        </p:txBody>
      </p:sp>
    </p:spTree>
    <p:extLst>
      <p:ext uri="{BB962C8B-B14F-4D97-AF65-F5344CB8AC3E}">
        <p14:creationId xmlns:p14="http://schemas.microsoft.com/office/powerpoint/2010/main" val="26118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Literatuur</a:t>
            </a:r>
            <a:endParaRPr lang="nl-NL" dirty="0"/>
          </a:p>
        </p:txBody>
      </p:sp>
      <p:sp>
        <p:nvSpPr>
          <p:cNvPr id="3" name="Content Placeholder 2"/>
          <p:cNvSpPr>
            <a:spLocks noGrp="1"/>
          </p:cNvSpPr>
          <p:nvPr>
            <p:ph idx="1"/>
          </p:nvPr>
        </p:nvSpPr>
        <p:spPr/>
        <p:txBody>
          <a:bodyPr/>
          <a:lstStyle/>
          <a:p>
            <a:pPr marL="514350" indent="-514350">
              <a:buFont typeface="+mj-lt"/>
              <a:buAutoNum type="arabicPeriod"/>
            </a:pPr>
            <a:r>
              <a:rPr lang="nl-NL" dirty="0" smtClean="0"/>
              <a:t>Hand-out: 66 Broekzak Demonstraties en Visualisaties.</a:t>
            </a:r>
          </a:p>
          <a:p>
            <a:pPr marL="514350" indent="-514350">
              <a:buFont typeface="+mj-lt"/>
              <a:buAutoNum type="arabicPeriod"/>
            </a:pPr>
            <a:r>
              <a:rPr lang="nl-NL" dirty="0" smtClean="0"/>
              <a:t>Boek: Showdefysica: natuurkunde laten zien door Frederik et al, NVON 2015</a:t>
            </a:r>
          </a:p>
          <a:p>
            <a:pPr marL="514350" indent="-514350">
              <a:buFont typeface="+mj-lt"/>
              <a:buAutoNum type="arabicPeriod"/>
            </a:pPr>
            <a:r>
              <a:rPr lang="nl-NL" dirty="0" smtClean="0"/>
              <a:t>Liem: Invitations to Science Inquiry</a:t>
            </a:r>
          </a:p>
          <a:p>
            <a:pPr marL="514350" indent="-514350">
              <a:buFont typeface="+mj-lt"/>
              <a:buAutoNum type="arabicPeriod"/>
            </a:pPr>
            <a:r>
              <a:rPr lang="nl-NL" dirty="0" err="1" smtClean="0"/>
              <a:t>Schlichting</a:t>
            </a:r>
            <a:r>
              <a:rPr lang="nl-NL" dirty="0" smtClean="0"/>
              <a:t>: </a:t>
            </a:r>
            <a:r>
              <a:rPr lang="nl-NL" dirty="0" err="1" smtClean="0"/>
              <a:t>Freihandversuche</a:t>
            </a:r>
            <a:r>
              <a:rPr lang="nl-NL" dirty="0" smtClean="0"/>
              <a:t> (google)</a:t>
            </a:r>
          </a:p>
          <a:p>
            <a:pPr marL="514350" indent="-514350">
              <a:buFont typeface="+mj-lt"/>
              <a:buAutoNum type="arabicPeriod"/>
            </a:pPr>
            <a:r>
              <a:rPr lang="nl-NL" dirty="0" smtClean="0">
                <a:solidFill>
                  <a:srgbClr val="FFFF00"/>
                </a:solidFill>
              </a:rPr>
              <a:t>Contact: e.berg@vu.nl</a:t>
            </a:r>
            <a:endParaRPr lang="nl-NL" dirty="0">
              <a:solidFill>
                <a:srgbClr val="FFFF00"/>
              </a:solidFill>
            </a:endParaRPr>
          </a:p>
        </p:txBody>
      </p:sp>
    </p:spTree>
    <p:extLst>
      <p:ext uri="{BB962C8B-B14F-4D97-AF65-F5344CB8AC3E}">
        <p14:creationId xmlns:p14="http://schemas.microsoft.com/office/powerpoint/2010/main" val="4167573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a:defRPr/>
            </a:pPr>
            <a:r>
              <a:rPr lang="en-US" altLang="nl-NL" smtClean="0"/>
              <a:t>Geboden (Scheider)</a:t>
            </a:r>
            <a:br>
              <a:rPr lang="en-US" altLang="nl-NL" smtClean="0"/>
            </a:br>
            <a:endParaRPr lang="en-US" altLang="nl-NL" smtClean="0"/>
          </a:p>
        </p:txBody>
      </p:sp>
      <p:sp>
        <p:nvSpPr>
          <p:cNvPr id="13315" name="Rectangle 3"/>
          <p:cNvSpPr>
            <a:spLocks noGrp="1" noChangeArrowheads="1"/>
          </p:cNvSpPr>
          <p:nvPr>
            <p:ph type="body" idx="1"/>
          </p:nvPr>
        </p:nvSpPr>
        <p:spPr/>
        <p:txBody>
          <a:bodyPr/>
          <a:lstStyle/>
          <a:p>
            <a:pPr>
              <a:lnSpc>
                <a:spcPct val="90000"/>
              </a:lnSpc>
              <a:buFont typeface="Wingdings" panose="05000000000000000000" pitchFamily="2" charset="2"/>
              <a:buNone/>
            </a:pPr>
            <a:r>
              <a:rPr lang="en-US" altLang="nl-NL" sz="2800" b="0" smtClean="0"/>
              <a:t>7. </a:t>
            </a:r>
            <a:r>
              <a:rPr lang="nl-NL" altLang="nl-NL" sz="3600" b="0" smtClean="0">
                <a:cs typeface="Times New Roman" panose="02020603050405020304" pitchFamily="18" charset="0"/>
              </a:rPr>
              <a:t>Ge zult demonstraties en practica gebruiken om te helpen in de formatie van beelden en kristallisatie van kennis, en om de praktijk van waarnemen te stimuleren, maar NIET om te pretenderen dat ontdekking gebeurt in 50 minuten.</a:t>
            </a:r>
            <a:endParaRPr lang="en-US" altLang="nl-NL" sz="3600" b="0" smtClean="0">
              <a:cs typeface="Times New Roman" panose="02020603050405020304" pitchFamily="18" charset="0"/>
            </a:endParaRPr>
          </a:p>
          <a:p>
            <a:pPr>
              <a:lnSpc>
                <a:spcPct val="90000"/>
              </a:lnSpc>
              <a:buFont typeface="Wingdings" panose="05000000000000000000" pitchFamily="2" charset="2"/>
              <a:buNone/>
            </a:pPr>
            <a:r>
              <a:rPr lang="en-US" altLang="nl-NL" sz="2800" smtClean="0"/>
              <a:t/>
            </a:r>
            <a:br>
              <a:rPr lang="en-US" altLang="nl-NL" sz="2800" smtClean="0"/>
            </a:br>
            <a:endParaRPr lang="en-US" altLang="nl-NL" sz="2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Geheugen elementen (White, 1989)</a:t>
            </a:r>
            <a:endParaRPr lang="nl-NL" dirty="0"/>
          </a:p>
        </p:txBody>
      </p:sp>
      <p:sp>
        <p:nvSpPr>
          <p:cNvPr id="3" name="Content Placeholder 2"/>
          <p:cNvSpPr>
            <a:spLocks noGrp="1"/>
          </p:cNvSpPr>
          <p:nvPr>
            <p:ph idx="1"/>
          </p:nvPr>
        </p:nvSpPr>
        <p:spPr/>
        <p:txBody>
          <a:bodyPr/>
          <a:lstStyle/>
          <a:p>
            <a:r>
              <a:rPr lang="nl-NL" dirty="0" smtClean="0"/>
              <a:t>Propositions (stellingen)</a:t>
            </a:r>
          </a:p>
          <a:p>
            <a:r>
              <a:rPr lang="nl-NL" dirty="0" smtClean="0"/>
              <a:t>Images (impressies van zintuigen, geur, geluid, beeld)</a:t>
            </a:r>
          </a:p>
          <a:p>
            <a:r>
              <a:rPr lang="nl-NL" dirty="0" smtClean="0"/>
              <a:t>Episodes (verhalen, video clips in the mind)</a:t>
            </a:r>
          </a:p>
          <a:p>
            <a:endParaRPr lang="nl-NL" dirty="0"/>
          </a:p>
        </p:txBody>
      </p:sp>
    </p:spTree>
    <p:extLst>
      <p:ext uri="{BB962C8B-B14F-4D97-AF65-F5344CB8AC3E}">
        <p14:creationId xmlns:p14="http://schemas.microsoft.com/office/powerpoint/2010/main" val="1302563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Rol van demonstraties</a:t>
            </a:r>
            <a:endParaRPr lang="nl-NL"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nl-NL" b="1" dirty="0">
                <a:solidFill>
                  <a:srgbClr val="FFFF00"/>
                </a:solidFill>
              </a:rPr>
              <a:t>Visualiseren</a:t>
            </a:r>
          </a:p>
          <a:p>
            <a:pPr marL="514350" indent="-514350">
              <a:buFont typeface="+mj-lt"/>
              <a:buAutoNum type="arabicPeriod"/>
            </a:pPr>
            <a:r>
              <a:rPr lang="nl-NL" b="1" dirty="0">
                <a:solidFill>
                  <a:srgbClr val="FFFF00"/>
                </a:solidFill>
              </a:rPr>
              <a:t>Illustreren</a:t>
            </a:r>
          </a:p>
          <a:p>
            <a:pPr marL="514350" indent="-514350">
              <a:buFont typeface="+mj-lt"/>
              <a:buAutoNum type="arabicPeriod"/>
            </a:pPr>
            <a:r>
              <a:rPr lang="nl-NL" dirty="0" smtClean="0">
                <a:solidFill>
                  <a:srgbClr val="FFFF00"/>
                </a:solidFill>
              </a:rPr>
              <a:t>Episodes creëren</a:t>
            </a:r>
          </a:p>
          <a:p>
            <a:pPr marL="514350" indent="-514350">
              <a:buFont typeface="+mj-lt"/>
              <a:buAutoNum type="arabicPeriod"/>
            </a:pPr>
            <a:r>
              <a:rPr lang="nl-NL" dirty="0" smtClean="0"/>
              <a:t>Motiveren</a:t>
            </a:r>
          </a:p>
          <a:p>
            <a:pPr marL="514350" indent="-514350">
              <a:buFont typeface="+mj-lt"/>
              <a:buAutoNum type="arabicPeriod"/>
            </a:pPr>
            <a:r>
              <a:rPr lang="nl-NL" dirty="0" smtClean="0"/>
              <a:t>Onderzoeken</a:t>
            </a:r>
          </a:p>
          <a:p>
            <a:pPr marL="514350" indent="-514350">
              <a:buFont typeface="+mj-lt"/>
              <a:buAutoNum type="arabicPeriod"/>
            </a:pPr>
            <a:r>
              <a:rPr lang="nl-NL" dirty="0" smtClean="0"/>
              <a:t>Redeneren met bewijsmateriaal</a:t>
            </a:r>
          </a:p>
          <a:p>
            <a:pPr marL="514350" indent="-514350">
              <a:buFont typeface="+mj-lt"/>
              <a:buAutoNum type="arabicPeriod"/>
            </a:pPr>
            <a:r>
              <a:rPr lang="nl-NL" dirty="0" smtClean="0"/>
              <a:t>Oefenen heen-en-weer denken tussen begrippen en verschijnselen</a:t>
            </a:r>
            <a:endParaRPr lang="nl-NL" dirty="0"/>
          </a:p>
        </p:txBody>
      </p:sp>
    </p:spTree>
    <p:extLst>
      <p:ext uri="{BB962C8B-B14F-4D97-AF65-F5344CB8AC3E}">
        <p14:creationId xmlns:p14="http://schemas.microsoft.com/office/powerpoint/2010/main" val="4089927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Broekzak demonstraties</a:t>
            </a:r>
            <a:endParaRPr lang="nl-NL" dirty="0"/>
          </a:p>
        </p:txBody>
      </p:sp>
      <p:sp>
        <p:nvSpPr>
          <p:cNvPr id="3" name="Content Placeholder 2"/>
          <p:cNvSpPr>
            <a:spLocks noGrp="1"/>
          </p:cNvSpPr>
          <p:nvPr>
            <p:ph idx="1"/>
          </p:nvPr>
        </p:nvSpPr>
        <p:spPr/>
        <p:txBody>
          <a:bodyPr>
            <a:normAutofit/>
          </a:bodyPr>
          <a:lstStyle/>
          <a:p>
            <a:pPr marL="0" indent="0">
              <a:buNone/>
            </a:pPr>
            <a:r>
              <a:rPr lang="nl-NL" dirty="0" smtClean="0"/>
              <a:t>Demonstreren met wat in een kaal lokaal beschikbaar is:</a:t>
            </a:r>
          </a:p>
          <a:p>
            <a:r>
              <a:rPr lang="nl-NL" dirty="0" smtClean="0"/>
              <a:t>Stoelen, tafels, bord, ramen, gordijnen, etc.</a:t>
            </a:r>
          </a:p>
          <a:p>
            <a:r>
              <a:rPr lang="nl-NL" dirty="0" smtClean="0"/>
              <a:t>Leerlingen</a:t>
            </a:r>
          </a:p>
          <a:p>
            <a:r>
              <a:rPr lang="nl-NL" dirty="0" smtClean="0"/>
              <a:t>Inhoud van de broekzak</a:t>
            </a:r>
          </a:p>
          <a:p>
            <a:r>
              <a:rPr lang="nl-NL" dirty="0" smtClean="0"/>
              <a:t>Inhoud van tassen </a:t>
            </a:r>
          </a:p>
          <a:p>
            <a:pPr marL="0" indent="0">
              <a:buNone/>
            </a:pPr>
            <a:r>
              <a:rPr lang="nl-NL" dirty="0" smtClean="0"/>
              <a:t>Dus eigenlijk van alles en nog wat.</a:t>
            </a:r>
          </a:p>
        </p:txBody>
      </p:sp>
    </p:spTree>
    <p:extLst>
      <p:ext uri="{BB962C8B-B14F-4D97-AF65-F5344CB8AC3E}">
        <p14:creationId xmlns:p14="http://schemas.microsoft.com/office/powerpoint/2010/main" val="1175541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Voorbeelden</a:t>
            </a:r>
            <a:endParaRPr lang="nl-NL" dirty="0"/>
          </a:p>
        </p:txBody>
      </p:sp>
      <p:sp>
        <p:nvSpPr>
          <p:cNvPr id="3" name="Content Placeholder 2"/>
          <p:cNvSpPr>
            <a:spLocks noGrp="1"/>
          </p:cNvSpPr>
          <p:nvPr>
            <p:ph idx="1"/>
          </p:nvPr>
        </p:nvSpPr>
        <p:spPr/>
        <p:txBody>
          <a:bodyPr/>
          <a:lstStyle/>
          <a:p>
            <a:r>
              <a:rPr lang="nl-NL" dirty="0" smtClean="0"/>
              <a:t>Traagheid en rotatietraagheid</a:t>
            </a:r>
          </a:p>
          <a:p>
            <a:r>
              <a:rPr lang="nl-NL" dirty="0" smtClean="0"/>
              <a:t>Vinger in glas water</a:t>
            </a:r>
          </a:p>
          <a:p>
            <a:r>
              <a:rPr lang="nl-NL" dirty="0" smtClean="0"/>
              <a:t>Kinetische en statische wrijving</a:t>
            </a:r>
          </a:p>
          <a:p>
            <a:r>
              <a:rPr lang="nl-NL" dirty="0" smtClean="0"/>
              <a:t>Papiersnippers</a:t>
            </a:r>
          </a:p>
          <a:p>
            <a:r>
              <a:rPr lang="nl-NL" dirty="0" smtClean="0"/>
              <a:t>Geluid</a:t>
            </a:r>
          </a:p>
          <a:p>
            <a:r>
              <a:rPr lang="nl-NL" dirty="0"/>
              <a:t>Kinematica rollenspel</a:t>
            </a:r>
          </a:p>
          <a:p>
            <a:endParaRPr lang="nl-NL" dirty="0"/>
          </a:p>
        </p:txBody>
      </p:sp>
    </p:spTree>
    <p:extLst>
      <p:ext uri="{BB962C8B-B14F-4D97-AF65-F5344CB8AC3E}">
        <p14:creationId xmlns:p14="http://schemas.microsoft.com/office/powerpoint/2010/main" val="651892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Optica: vakdidactiek</a:t>
            </a:r>
            <a:endParaRPr lang="nl-NL"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392892"/>
            <a:ext cx="2647619" cy="199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0868"/>
            <a:ext cx="26574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59833" y="1988840"/>
            <a:ext cx="6084168" cy="4524315"/>
          </a:xfrm>
          <a:prstGeom prst="rect">
            <a:avLst/>
          </a:prstGeom>
          <a:noFill/>
        </p:spPr>
        <p:txBody>
          <a:bodyPr wrap="square" rtlCol="0">
            <a:spAutoFit/>
          </a:bodyPr>
          <a:lstStyle/>
          <a:p>
            <a:pPr marL="457200" indent="-457200">
              <a:buFont typeface="Arial" panose="020B0604020202020204" pitchFamily="34" charset="0"/>
              <a:buChar char="•"/>
            </a:pPr>
            <a:r>
              <a:rPr lang="nl-NL" sz="3200" dirty="0" smtClean="0"/>
              <a:t>Zwijgend, alleen maar laten zien, (geen inleiding)</a:t>
            </a:r>
          </a:p>
          <a:p>
            <a:pPr marL="457200" indent="-457200">
              <a:buFont typeface="Arial" panose="020B0604020202020204" pitchFamily="34" charset="0"/>
              <a:buChar char="•"/>
            </a:pPr>
            <a:r>
              <a:rPr lang="nl-NL" sz="3200" dirty="0" smtClean="0"/>
              <a:t>Rondlopen</a:t>
            </a:r>
          </a:p>
          <a:p>
            <a:pPr marL="457200" indent="-457200">
              <a:buFont typeface="Arial" panose="020B0604020202020204" pitchFamily="34" charset="0"/>
              <a:buChar char="•"/>
            </a:pPr>
            <a:r>
              <a:rPr lang="nl-NL" sz="3200" dirty="0" smtClean="0"/>
              <a:t>Verwondering (?)</a:t>
            </a:r>
          </a:p>
          <a:p>
            <a:pPr marL="457200" indent="-457200">
              <a:buFont typeface="Arial" panose="020B0604020202020204" pitchFamily="34" charset="0"/>
              <a:buChar char="•"/>
            </a:pPr>
            <a:r>
              <a:rPr lang="nl-NL" sz="3200" dirty="0" smtClean="0"/>
              <a:t>Korte, minimale verklaring</a:t>
            </a:r>
          </a:p>
          <a:p>
            <a:pPr marL="457200" indent="-457200">
              <a:buFont typeface="Arial" panose="020B0604020202020204" pitchFamily="34" charset="0"/>
              <a:buChar char="•"/>
            </a:pPr>
            <a:r>
              <a:rPr lang="nl-NL" sz="3200" dirty="0" smtClean="0"/>
              <a:t>Of stralengang uit laten werken door leerlingen</a:t>
            </a:r>
          </a:p>
          <a:p>
            <a:pPr marL="457200" indent="-457200">
              <a:buFont typeface="Arial" panose="020B0604020202020204" pitchFamily="34" charset="0"/>
              <a:buChar char="•"/>
            </a:pPr>
            <a:r>
              <a:rPr lang="nl-NL" sz="3200" dirty="0" smtClean="0"/>
              <a:t>Uitbreiden: glas met grotere en kleinere diameter</a:t>
            </a:r>
            <a:endParaRPr lang="nl-NL" sz="3200" dirty="0"/>
          </a:p>
        </p:txBody>
      </p:sp>
    </p:spTree>
    <p:extLst>
      <p:ext uri="{BB962C8B-B14F-4D97-AF65-F5344CB8AC3E}">
        <p14:creationId xmlns:p14="http://schemas.microsoft.com/office/powerpoint/2010/main" val="2115071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a:bodyPr>
          <a:lstStyle/>
          <a:p>
            <a:pPr>
              <a:defRPr/>
            </a:pPr>
            <a:r>
              <a:rPr lang="nl-NL" dirty="0" smtClean="0"/>
              <a:t>Concept check over breking</a:t>
            </a:r>
            <a:endParaRPr lang="nl-NL" dirty="0"/>
          </a:p>
        </p:txBody>
      </p:sp>
      <p:pic>
        <p:nvPicPr>
          <p:cNvPr id="17411" name="Content Placeholder 3" descr="BrekingTP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1600200"/>
            <a:ext cx="5430838" cy="5257800"/>
          </a:xfrm>
        </p:spPr>
      </p:pic>
      <p:sp>
        <p:nvSpPr>
          <p:cNvPr id="17412" name="Tekstvak 2"/>
          <p:cNvSpPr txBox="1">
            <a:spLocks noChangeArrowheads="1"/>
          </p:cNvSpPr>
          <p:nvPr/>
        </p:nvSpPr>
        <p:spPr bwMode="auto">
          <a:xfrm>
            <a:off x="5562600" y="1371600"/>
            <a:ext cx="327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en-US" sz="3200" dirty="0" err="1"/>
              <a:t>Opdracht</a:t>
            </a:r>
            <a:r>
              <a:rPr lang="en-US" sz="3200" dirty="0"/>
              <a:t>: </a:t>
            </a:r>
            <a:r>
              <a:rPr lang="en-US" sz="3200" dirty="0" err="1"/>
              <a:t>Schets</a:t>
            </a:r>
            <a:r>
              <a:rPr lang="en-US" sz="3200" dirty="0"/>
              <a:t> de gang van de </a:t>
            </a:r>
            <a:r>
              <a:rPr lang="en-US" sz="3200" dirty="0" err="1"/>
              <a:t>lichtstralen</a:t>
            </a:r>
            <a:r>
              <a:rPr lang="en-US" sz="3200" dirty="0"/>
              <a:t> van </a:t>
            </a:r>
            <a:r>
              <a:rPr lang="en-US" sz="3200" dirty="0" smtClean="0"/>
              <a:t>de romp van de man </a:t>
            </a:r>
            <a:r>
              <a:rPr lang="en-US" sz="3200" dirty="0"/>
              <a:t>(</a:t>
            </a:r>
            <a:r>
              <a:rPr lang="en-US" sz="3200" dirty="0" err="1"/>
              <a:t>geel</a:t>
            </a:r>
            <a:r>
              <a:rPr lang="en-US" sz="3200" dirty="0"/>
              <a:t>) </a:t>
            </a:r>
            <a:r>
              <a:rPr lang="en-US" sz="3200" dirty="0" err="1" smtClean="0"/>
              <a:t>naar</a:t>
            </a:r>
            <a:r>
              <a:rPr lang="en-US" sz="3200" dirty="0" smtClean="0"/>
              <a:t> het </a:t>
            </a:r>
            <a:r>
              <a:rPr lang="en-US" sz="3200" dirty="0" err="1"/>
              <a:t>oog</a:t>
            </a:r>
            <a:endParaRPr lang="en-US" sz="3200" dirty="0"/>
          </a:p>
        </p:txBody>
      </p:sp>
      <p:sp>
        <p:nvSpPr>
          <p:cNvPr id="17413" name="Rechthoek 2"/>
          <p:cNvSpPr>
            <a:spLocks noChangeArrowheads="1"/>
          </p:cNvSpPr>
          <p:nvPr/>
        </p:nvSpPr>
        <p:spPr bwMode="auto">
          <a:xfrm>
            <a:off x="5715000" y="4076700"/>
            <a:ext cx="1524000" cy="2362200"/>
          </a:xfrm>
          <a:prstGeom prst="rect">
            <a:avLst/>
          </a:prstGeom>
          <a:solidFill>
            <a:schemeClr val="accent1"/>
          </a:solidFill>
          <a:ln w="12700" cap="sq" algn="ctr">
            <a:solidFill>
              <a:schemeClr val="tx1"/>
            </a:solidFill>
            <a:round/>
            <a:headEnd type="none" w="sm" len="sm"/>
            <a:tailEnd type="none" w="sm" len="sm"/>
          </a:ln>
        </p:spPr>
        <p:txBody>
          <a:bodyPr/>
          <a:lstStyle/>
          <a:p>
            <a:endParaRPr lang="en-US"/>
          </a:p>
        </p:txBody>
      </p:sp>
      <p:sp>
        <p:nvSpPr>
          <p:cNvPr id="17414" name="Ovaal 3"/>
          <p:cNvSpPr>
            <a:spLocks noChangeArrowheads="1"/>
          </p:cNvSpPr>
          <p:nvPr/>
        </p:nvSpPr>
        <p:spPr bwMode="auto">
          <a:xfrm>
            <a:off x="6327775" y="4630738"/>
            <a:ext cx="457200" cy="209550"/>
          </a:xfrm>
          <a:prstGeom prst="ellipse">
            <a:avLst/>
          </a:prstGeom>
          <a:solidFill>
            <a:srgbClr val="FFFF00"/>
          </a:solidFill>
          <a:ln w="12700" cap="sq" algn="ctr">
            <a:solidFill>
              <a:schemeClr val="tx1"/>
            </a:solidFill>
            <a:round/>
            <a:headEnd type="none" w="sm" len="sm"/>
            <a:tailEnd type="none" w="sm" len="sm"/>
          </a:ln>
        </p:spPr>
        <p:txBody>
          <a:bodyPr/>
          <a:lstStyle/>
          <a:p>
            <a:endParaRPr lang="en-US"/>
          </a:p>
        </p:txBody>
      </p:sp>
      <p:cxnSp>
        <p:nvCxnSpPr>
          <p:cNvPr id="17415" name="Rechte verbindingslijn 5"/>
          <p:cNvCxnSpPr>
            <a:cxnSpLocks noChangeShapeType="1"/>
          </p:cNvCxnSpPr>
          <p:nvPr/>
        </p:nvCxnSpPr>
        <p:spPr bwMode="auto">
          <a:xfrm>
            <a:off x="7772400" y="6134100"/>
            <a:ext cx="381000" cy="2667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7416" name="Rechte verbindingslijn 7"/>
          <p:cNvCxnSpPr>
            <a:cxnSpLocks noChangeShapeType="1"/>
          </p:cNvCxnSpPr>
          <p:nvPr/>
        </p:nvCxnSpPr>
        <p:spPr bwMode="auto">
          <a:xfrm>
            <a:off x="8137207" y="5867400"/>
            <a:ext cx="91440" cy="4572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4" name="Boog 13"/>
          <p:cNvSpPr/>
          <p:nvPr/>
        </p:nvSpPr>
        <p:spPr bwMode="auto">
          <a:xfrm rot="-2820000">
            <a:off x="7999413" y="6310313"/>
            <a:ext cx="285750" cy="228600"/>
          </a:xfrm>
          <a:prstGeom prst="arc">
            <a:avLst/>
          </a:prstGeom>
          <a:solidFill>
            <a:schemeClr val="accent1"/>
          </a:solidFill>
          <a:ln w="12700" cap="sq" cmpd="sng" algn="ctr">
            <a:solidFill>
              <a:schemeClr val="tx1"/>
            </a:solidFill>
            <a:prstDash val="solid"/>
            <a:round/>
            <a:headEnd type="none" w="sm" len="sm"/>
            <a:tailEnd type="none" w="sm" len="sm"/>
          </a:ln>
          <a:effectLst/>
          <a:extLst/>
        </p:spPr>
        <p:txBody>
          <a:bodyPr/>
          <a:lstStyle/>
          <a:p>
            <a:pPr>
              <a:defRPr/>
            </a:pPr>
            <a:endParaRPr lang="en-US"/>
          </a:p>
        </p:txBody>
      </p:sp>
      <p:sp>
        <p:nvSpPr>
          <p:cNvPr id="17418" name="TextBox 9"/>
          <p:cNvSpPr txBox="1">
            <a:spLocks noChangeArrowheads="1"/>
          </p:cNvSpPr>
          <p:nvPr/>
        </p:nvSpPr>
        <p:spPr bwMode="auto">
          <a:xfrm>
            <a:off x="8382000" y="6324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nl-NL" sz="2800" dirty="0"/>
              <a:t>oog</a:t>
            </a:r>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578</Words>
  <Application>Microsoft Office PowerPoint</Application>
  <PresentationFormat>Diavoorstelling (4:3)</PresentationFormat>
  <Paragraphs>111</Paragraphs>
  <Slides>23</Slides>
  <Notes>10</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23</vt:i4>
      </vt:variant>
    </vt:vector>
  </HeadingPairs>
  <TitlesOfParts>
    <vt:vector size="31" baseType="lpstr">
      <vt:lpstr>ＭＳ Ｐゴシック</vt:lpstr>
      <vt:lpstr>ＭＳ Ｐゴシック</vt:lpstr>
      <vt:lpstr>Arial</vt:lpstr>
      <vt:lpstr>Calibri</vt:lpstr>
      <vt:lpstr>Times New Roman</vt:lpstr>
      <vt:lpstr>Wingdings</vt:lpstr>
      <vt:lpstr>Office Theme</vt:lpstr>
      <vt:lpstr>Clip</vt:lpstr>
      <vt:lpstr>Broekzak demonstraties</vt:lpstr>
      <vt:lpstr>Uit 27 geboden voor natuurkunde docenten (Scheider, 1980)</vt:lpstr>
      <vt:lpstr>Geboden (Scheider) </vt:lpstr>
      <vt:lpstr>Geheugen elementen (White, 1989)</vt:lpstr>
      <vt:lpstr>Rol van demonstraties</vt:lpstr>
      <vt:lpstr>Broekzak demonstraties</vt:lpstr>
      <vt:lpstr>Voorbeelden</vt:lpstr>
      <vt:lpstr>Optica: vakdidactiek</vt:lpstr>
      <vt:lpstr>Concept check over breking</vt:lpstr>
      <vt:lpstr>Concept check over breking</vt:lpstr>
      <vt:lpstr>Voorbeeld 1: Traagheid: translatie en rotatie</vt:lpstr>
      <vt:lpstr>TOETS: Wie is gemakkelijker in evenwicht te houden, moeder of dochter?</vt:lpstr>
      <vt:lpstr>De vakdidactiek</vt:lpstr>
      <vt:lpstr>Munten</vt:lpstr>
      <vt:lpstr>Opdracht</vt:lpstr>
      <vt:lpstr>Wat is er nog meer in het lokaal? Leerlingen!</vt:lpstr>
      <vt:lpstr>Nog meer zwaartepunten</vt:lpstr>
      <vt:lpstr>En nog meer</vt:lpstr>
      <vt:lpstr>Opdracht 1 : Leg uit wat er gebeurd is … schrijf een verklaring</vt:lpstr>
      <vt:lpstr>Het overkomt niet alleen ezels….</vt:lpstr>
      <vt:lpstr>Soms gaat het juist goed!</vt:lpstr>
      <vt:lpstr>Wip en zwaartepunt</vt:lpstr>
      <vt:lpstr>Literatuur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Broekzak demonstraties</dc:title>
  <dc:creator>Ed van den Berg</dc:creator>
  <cp:lastModifiedBy>C en V Domstad</cp:lastModifiedBy>
  <cp:revision>25</cp:revision>
  <dcterms:created xsi:type="dcterms:W3CDTF">2015-04-03T06:57:35Z</dcterms:created>
  <dcterms:modified xsi:type="dcterms:W3CDTF">2015-05-20T07:25:48Z</dcterms:modified>
</cp:coreProperties>
</file>