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0" r:id="rId5"/>
    <p:sldId id="261" r:id="rId6"/>
    <p:sldId id="258" r:id="rId7"/>
    <p:sldId id="262" r:id="rId8"/>
    <p:sldId id="263" r:id="rId9"/>
    <p:sldId id="264" r:id="rId10"/>
    <p:sldId id="265" r:id="rId11"/>
    <p:sldId id="266" r:id="rId12"/>
    <p:sldId id="268" r:id="rId13"/>
    <p:sldId id="270" r:id="rId14"/>
    <p:sldId id="269" r:id="rId15"/>
    <p:sldId id="272" r:id="rId16"/>
    <p:sldId id="267"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86" name="Group 38"/>
          <p:cNvGrpSpPr>
            <a:grpSpLocks/>
          </p:cNvGrpSpPr>
          <p:nvPr/>
        </p:nvGrpSpPr>
        <p:grpSpPr bwMode="auto">
          <a:xfrm>
            <a:off x="6350" y="615950"/>
            <a:ext cx="9118600" cy="6223000"/>
            <a:chOff x="4" y="388"/>
            <a:chExt cx="5744" cy="3920"/>
          </a:xfrm>
        </p:grpSpPr>
        <p:grpSp>
          <p:nvGrpSpPr>
            <p:cNvPr id="2052" name="Group 4"/>
            <p:cNvGrpSpPr>
              <a:grpSpLocks/>
            </p:cNvGrpSpPr>
            <p:nvPr/>
          </p:nvGrpSpPr>
          <p:grpSpPr bwMode="auto">
            <a:xfrm>
              <a:off x="4" y="3364"/>
              <a:ext cx="424" cy="424"/>
              <a:chOff x="4" y="3364"/>
              <a:chExt cx="424" cy="424"/>
            </a:xfrm>
          </p:grpSpPr>
          <p:sp>
            <p:nvSpPr>
              <p:cNvPr id="2050" name="Oval 2"/>
              <p:cNvSpPr>
                <a:spLocks noChangeArrowheads="1"/>
              </p:cNvSpPr>
              <p:nvPr/>
            </p:nvSpPr>
            <p:spPr bwMode="grayWhite">
              <a:xfrm>
                <a:off x="4" y="3364"/>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51" name="Oval 3"/>
              <p:cNvSpPr>
                <a:spLocks noChangeArrowheads="1"/>
              </p:cNvSpPr>
              <p:nvPr/>
            </p:nvSpPr>
            <p:spPr bwMode="grayWhite">
              <a:xfrm>
                <a:off x="100" y="3460"/>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2055" name="Group 7"/>
            <p:cNvGrpSpPr>
              <a:grpSpLocks/>
            </p:cNvGrpSpPr>
            <p:nvPr/>
          </p:nvGrpSpPr>
          <p:grpSpPr bwMode="auto">
            <a:xfrm>
              <a:off x="340" y="3700"/>
              <a:ext cx="184" cy="184"/>
              <a:chOff x="340" y="3700"/>
              <a:chExt cx="184" cy="184"/>
            </a:xfrm>
          </p:grpSpPr>
          <p:sp>
            <p:nvSpPr>
              <p:cNvPr id="2053" name="Oval 5"/>
              <p:cNvSpPr>
                <a:spLocks noChangeArrowheads="1"/>
              </p:cNvSpPr>
              <p:nvPr/>
            </p:nvSpPr>
            <p:spPr bwMode="grayWhite">
              <a:xfrm>
                <a:off x="340" y="3700"/>
                <a:ext cx="184" cy="1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54" name="Oval 6"/>
              <p:cNvSpPr>
                <a:spLocks noChangeArrowheads="1"/>
              </p:cNvSpPr>
              <p:nvPr/>
            </p:nvSpPr>
            <p:spPr bwMode="grayWhite">
              <a:xfrm>
                <a:off x="382" y="3742"/>
                <a:ext cx="24" cy="2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2058" name="Group 10"/>
            <p:cNvGrpSpPr>
              <a:grpSpLocks/>
            </p:cNvGrpSpPr>
            <p:nvPr/>
          </p:nvGrpSpPr>
          <p:grpSpPr bwMode="auto">
            <a:xfrm>
              <a:off x="3875" y="3612"/>
              <a:ext cx="280" cy="280"/>
              <a:chOff x="3875" y="3612"/>
              <a:chExt cx="280" cy="280"/>
            </a:xfrm>
          </p:grpSpPr>
          <p:sp>
            <p:nvSpPr>
              <p:cNvPr id="2056" name="Oval 8"/>
              <p:cNvSpPr>
                <a:spLocks noChangeArrowheads="1"/>
              </p:cNvSpPr>
              <p:nvPr/>
            </p:nvSpPr>
            <p:spPr bwMode="grayWhite">
              <a:xfrm>
                <a:off x="3875" y="3612"/>
                <a:ext cx="280" cy="2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57" name="Oval 9"/>
              <p:cNvSpPr>
                <a:spLocks noChangeArrowheads="1"/>
              </p:cNvSpPr>
              <p:nvPr/>
            </p:nvSpPr>
            <p:spPr bwMode="grayWhite">
              <a:xfrm>
                <a:off x="3939" y="3676"/>
                <a:ext cx="39" cy="3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2061" name="Group 13"/>
            <p:cNvGrpSpPr>
              <a:grpSpLocks/>
            </p:cNvGrpSpPr>
            <p:nvPr/>
          </p:nvGrpSpPr>
          <p:grpSpPr bwMode="auto">
            <a:xfrm>
              <a:off x="1560" y="4076"/>
              <a:ext cx="232" cy="232"/>
              <a:chOff x="1560" y="4076"/>
              <a:chExt cx="232" cy="232"/>
            </a:xfrm>
          </p:grpSpPr>
          <p:sp>
            <p:nvSpPr>
              <p:cNvPr id="2059" name="Oval 11"/>
              <p:cNvSpPr>
                <a:spLocks noChangeArrowheads="1"/>
              </p:cNvSpPr>
              <p:nvPr/>
            </p:nvSpPr>
            <p:spPr bwMode="grayWhite">
              <a:xfrm>
                <a:off x="1560" y="4076"/>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60" name="Oval 12"/>
              <p:cNvSpPr>
                <a:spLocks noChangeArrowheads="1"/>
              </p:cNvSpPr>
              <p:nvPr/>
            </p:nvSpPr>
            <p:spPr bwMode="grayWhite">
              <a:xfrm>
                <a:off x="1613" y="4129"/>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2064" name="Group 16"/>
            <p:cNvGrpSpPr>
              <a:grpSpLocks/>
            </p:cNvGrpSpPr>
            <p:nvPr/>
          </p:nvGrpSpPr>
          <p:grpSpPr bwMode="auto">
            <a:xfrm>
              <a:off x="4" y="2788"/>
              <a:ext cx="232" cy="232"/>
              <a:chOff x="4" y="2788"/>
              <a:chExt cx="232" cy="232"/>
            </a:xfrm>
          </p:grpSpPr>
          <p:sp>
            <p:nvSpPr>
              <p:cNvPr id="2062" name="Oval 14"/>
              <p:cNvSpPr>
                <a:spLocks noChangeArrowheads="1"/>
              </p:cNvSpPr>
              <p:nvPr/>
            </p:nvSpPr>
            <p:spPr bwMode="grayWhite">
              <a:xfrm>
                <a:off x="4" y="278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63" name="Oval 15"/>
              <p:cNvSpPr>
                <a:spLocks noChangeArrowheads="1"/>
              </p:cNvSpPr>
              <p:nvPr/>
            </p:nvSpPr>
            <p:spPr bwMode="grayWhite">
              <a:xfrm>
                <a:off x="57" y="284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2067" name="Group 19"/>
            <p:cNvGrpSpPr>
              <a:grpSpLocks/>
            </p:cNvGrpSpPr>
            <p:nvPr/>
          </p:nvGrpSpPr>
          <p:grpSpPr bwMode="auto">
            <a:xfrm>
              <a:off x="3460" y="388"/>
              <a:ext cx="424" cy="424"/>
              <a:chOff x="3460" y="388"/>
              <a:chExt cx="424" cy="424"/>
            </a:xfrm>
          </p:grpSpPr>
          <p:sp>
            <p:nvSpPr>
              <p:cNvPr id="2065" name="Oval 17"/>
              <p:cNvSpPr>
                <a:spLocks noChangeArrowheads="1"/>
              </p:cNvSpPr>
              <p:nvPr/>
            </p:nvSpPr>
            <p:spPr bwMode="grayWhite">
              <a:xfrm>
                <a:off x="3460" y="388"/>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66" name="Oval 18"/>
              <p:cNvSpPr>
                <a:spLocks noChangeArrowheads="1"/>
              </p:cNvSpPr>
              <p:nvPr/>
            </p:nvSpPr>
            <p:spPr bwMode="grayWhite">
              <a:xfrm>
                <a:off x="3556" y="484"/>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2070" name="Group 22"/>
            <p:cNvGrpSpPr>
              <a:grpSpLocks/>
            </p:cNvGrpSpPr>
            <p:nvPr/>
          </p:nvGrpSpPr>
          <p:grpSpPr bwMode="auto">
            <a:xfrm>
              <a:off x="3220" y="580"/>
              <a:ext cx="232" cy="232"/>
              <a:chOff x="3220" y="580"/>
              <a:chExt cx="232" cy="232"/>
            </a:xfrm>
          </p:grpSpPr>
          <p:sp>
            <p:nvSpPr>
              <p:cNvPr id="2068" name="Oval 20"/>
              <p:cNvSpPr>
                <a:spLocks noChangeArrowheads="1"/>
              </p:cNvSpPr>
              <p:nvPr/>
            </p:nvSpPr>
            <p:spPr bwMode="grayWhite">
              <a:xfrm>
                <a:off x="3220" y="580"/>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69" name="Oval 21"/>
              <p:cNvSpPr>
                <a:spLocks noChangeArrowheads="1"/>
              </p:cNvSpPr>
              <p:nvPr/>
            </p:nvSpPr>
            <p:spPr bwMode="grayWhite">
              <a:xfrm>
                <a:off x="3273" y="633"/>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2073" name="Group 25"/>
            <p:cNvGrpSpPr>
              <a:grpSpLocks/>
            </p:cNvGrpSpPr>
            <p:nvPr/>
          </p:nvGrpSpPr>
          <p:grpSpPr bwMode="auto">
            <a:xfrm>
              <a:off x="3892" y="388"/>
              <a:ext cx="232" cy="232"/>
              <a:chOff x="3892" y="388"/>
              <a:chExt cx="232" cy="232"/>
            </a:xfrm>
          </p:grpSpPr>
          <p:sp>
            <p:nvSpPr>
              <p:cNvPr id="2071" name="Oval 23"/>
              <p:cNvSpPr>
                <a:spLocks noChangeArrowheads="1"/>
              </p:cNvSpPr>
              <p:nvPr/>
            </p:nvSpPr>
            <p:spPr bwMode="grayWhite">
              <a:xfrm>
                <a:off x="3892" y="38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72" name="Oval 24"/>
              <p:cNvSpPr>
                <a:spLocks noChangeArrowheads="1"/>
              </p:cNvSpPr>
              <p:nvPr/>
            </p:nvSpPr>
            <p:spPr bwMode="grayWhite">
              <a:xfrm>
                <a:off x="3945" y="44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2076" name="Group 28"/>
            <p:cNvGrpSpPr>
              <a:grpSpLocks/>
            </p:cNvGrpSpPr>
            <p:nvPr/>
          </p:nvGrpSpPr>
          <p:grpSpPr bwMode="auto">
            <a:xfrm>
              <a:off x="5420" y="1139"/>
              <a:ext cx="328" cy="328"/>
              <a:chOff x="5420" y="1139"/>
              <a:chExt cx="328" cy="328"/>
            </a:xfrm>
          </p:grpSpPr>
          <p:sp>
            <p:nvSpPr>
              <p:cNvPr id="2074" name="Oval 26"/>
              <p:cNvSpPr>
                <a:spLocks noChangeArrowheads="1"/>
              </p:cNvSpPr>
              <p:nvPr/>
            </p:nvSpPr>
            <p:spPr bwMode="grayWhite">
              <a:xfrm>
                <a:off x="5420" y="1139"/>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75" name="Oval 27"/>
              <p:cNvSpPr>
                <a:spLocks noChangeArrowheads="1"/>
              </p:cNvSpPr>
              <p:nvPr/>
            </p:nvSpPr>
            <p:spPr bwMode="grayWhite">
              <a:xfrm>
                <a:off x="5495" y="1214"/>
                <a:ext cx="47" cy="4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2079" name="Group 31"/>
            <p:cNvGrpSpPr>
              <a:grpSpLocks/>
            </p:cNvGrpSpPr>
            <p:nvPr/>
          </p:nvGrpSpPr>
          <p:grpSpPr bwMode="auto">
            <a:xfrm>
              <a:off x="5476" y="1588"/>
              <a:ext cx="136" cy="136"/>
              <a:chOff x="5476" y="1588"/>
              <a:chExt cx="136" cy="136"/>
            </a:xfrm>
          </p:grpSpPr>
          <p:sp>
            <p:nvSpPr>
              <p:cNvPr id="2077" name="Oval 29"/>
              <p:cNvSpPr>
                <a:spLocks noChangeArrowheads="1"/>
              </p:cNvSpPr>
              <p:nvPr/>
            </p:nvSpPr>
            <p:spPr bwMode="grayWhite">
              <a:xfrm>
                <a:off x="5476" y="158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78" name="Oval 30"/>
              <p:cNvSpPr>
                <a:spLocks noChangeArrowheads="1"/>
              </p:cNvSpPr>
              <p:nvPr/>
            </p:nvSpPr>
            <p:spPr bwMode="grayWhite">
              <a:xfrm>
                <a:off x="5508" y="1620"/>
                <a:ext cx="16" cy="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2082" name="Group 34"/>
            <p:cNvGrpSpPr>
              <a:grpSpLocks/>
            </p:cNvGrpSpPr>
            <p:nvPr/>
          </p:nvGrpSpPr>
          <p:grpSpPr bwMode="auto">
            <a:xfrm>
              <a:off x="772" y="772"/>
              <a:ext cx="328" cy="328"/>
              <a:chOff x="772" y="772"/>
              <a:chExt cx="328" cy="328"/>
            </a:xfrm>
          </p:grpSpPr>
          <p:sp>
            <p:nvSpPr>
              <p:cNvPr id="2080" name="Oval 32"/>
              <p:cNvSpPr>
                <a:spLocks noChangeArrowheads="1"/>
              </p:cNvSpPr>
              <p:nvPr/>
            </p:nvSpPr>
            <p:spPr bwMode="grayWhite">
              <a:xfrm>
                <a:off x="772" y="772"/>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81" name="Oval 33"/>
              <p:cNvSpPr>
                <a:spLocks noChangeArrowheads="1"/>
              </p:cNvSpPr>
              <p:nvPr/>
            </p:nvSpPr>
            <p:spPr bwMode="grayWhite">
              <a:xfrm>
                <a:off x="846" y="84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2085" name="Group 37"/>
            <p:cNvGrpSpPr>
              <a:grpSpLocks/>
            </p:cNvGrpSpPr>
            <p:nvPr/>
          </p:nvGrpSpPr>
          <p:grpSpPr bwMode="auto">
            <a:xfrm>
              <a:off x="1108" y="868"/>
              <a:ext cx="232" cy="232"/>
              <a:chOff x="1108" y="868"/>
              <a:chExt cx="232" cy="232"/>
            </a:xfrm>
          </p:grpSpPr>
          <p:sp>
            <p:nvSpPr>
              <p:cNvPr id="2083" name="Oval 35"/>
              <p:cNvSpPr>
                <a:spLocks noChangeArrowheads="1"/>
              </p:cNvSpPr>
              <p:nvPr/>
            </p:nvSpPr>
            <p:spPr bwMode="grayWhite">
              <a:xfrm>
                <a:off x="1108" y="86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84" name="Oval 36"/>
              <p:cNvSpPr>
                <a:spLocks noChangeArrowheads="1"/>
              </p:cNvSpPr>
              <p:nvPr/>
            </p:nvSpPr>
            <p:spPr bwMode="grayWhite">
              <a:xfrm>
                <a:off x="1161" y="92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sp>
        <p:nvSpPr>
          <p:cNvPr id="2087" name="Rectangle 39"/>
          <p:cNvSpPr>
            <a:spLocks noGrp="1" noChangeArrowheads="1"/>
          </p:cNvSpPr>
          <p:nvPr>
            <p:ph type="ctrTitle" sz="quarter"/>
          </p:nvPr>
        </p:nvSpPr>
        <p:spPr>
          <a:xfrm>
            <a:off x="685800" y="2286000"/>
            <a:ext cx="7772400" cy="1143000"/>
          </a:xfrm>
        </p:spPr>
        <p:txBody>
          <a:bodyPr/>
          <a:lstStyle>
            <a:lvl1pPr>
              <a:defRPr/>
            </a:lvl1pPr>
          </a:lstStyle>
          <a:p>
            <a:pPr lvl="0"/>
            <a:r>
              <a:rPr lang="nl-NL" altLang="nl-NL" noProof="0" smtClean="0"/>
              <a:t>Klik om de stijl te bewerken</a:t>
            </a:r>
          </a:p>
        </p:txBody>
      </p:sp>
      <p:sp>
        <p:nvSpPr>
          <p:cNvPr id="2088" name="Rectangle 4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nl-NL" altLang="nl-NL" noProof="0" smtClean="0"/>
              <a:t>Klik om de ondertitelstijl van het model te bewerken</a:t>
            </a:r>
          </a:p>
        </p:txBody>
      </p:sp>
      <p:sp>
        <p:nvSpPr>
          <p:cNvPr id="2089" name="Rectangle 41"/>
          <p:cNvSpPr>
            <a:spLocks noGrp="1" noChangeArrowheads="1"/>
          </p:cNvSpPr>
          <p:nvPr>
            <p:ph type="dt" sz="quarter" idx="2"/>
          </p:nvPr>
        </p:nvSpPr>
        <p:spPr/>
        <p:txBody>
          <a:bodyPr/>
          <a:lstStyle>
            <a:lvl1pPr>
              <a:defRPr/>
            </a:lvl1pPr>
          </a:lstStyle>
          <a:p>
            <a:fld id="{17FF60E5-146F-4358-9DA8-70AB6CFD3560}" type="datetimeFigureOut">
              <a:rPr lang="nl-NL" smtClean="0"/>
              <a:t>20-5-2015</a:t>
            </a:fld>
            <a:endParaRPr lang="nl-NL"/>
          </a:p>
        </p:txBody>
      </p:sp>
      <p:sp>
        <p:nvSpPr>
          <p:cNvPr id="2090" name="Rectangle 42"/>
          <p:cNvSpPr>
            <a:spLocks noGrp="1" noChangeArrowheads="1"/>
          </p:cNvSpPr>
          <p:nvPr>
            <p:ph type="ftr" sz="quarter" idx="3"/>
          </p:nvPr>
        </p:nvSpPr>
        <p:spPr/>
        <p:txBody>
          <a:bodyPr/>
          <a:lstStyle>
            <a:lvl1pPr>
              <a:defRPr/>
            </a:lvl1pPr>
          </a:lstStyle>
          <a:p>
            <a:endParaRPr lang="nl-NL"/>
          </a:p>
        </p:txBody>
      </p:sp>
      <p:sp>
        <p:nvSpPr>
          <p:cNvPr id="2091" name="Rectangle 43"/>
          <p:cNvSpPr>
            <a:spLocks noGrp="1" noChangeArrowheads="1"/>
          </p:cNvSpPr>
          <p:nvPr>
            <p:ph type="sldNum" sz="quarter" idx="4"/>
          </p:nvPr>
        </p:nvSpPr>
        <p:spPr/>
        <p:txBody>
          <a:bodyPr/>
          <a:lstStyle>
            <a:lvl1pPr>
              <a:defRPr/>
            </a:lvl1pPr>
          </a:lstStyle>
          <a:p>
            <a:fld id="{74067670-63ED-4F10-88AE-580A1BBBC3B8}"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17FF60E5-146F-4358-9DA8-70AB6CFD3560}" type="datetimeFigureOut">
              <a:rPr lang="nl-NL" smtClean="0"/>
              <a:t>20-5-2015</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74067670-63ED-4F10-88AE-580A1BBBC3B8}" type="slidenum">
              <a:rPr lang="nl-NL" smtClean="0"/>
              <a:t>‹nr.›</a:t>
            </a:fld>
            <a:endParaRPr lang="nl-NL"/>
          </a:p>
        </p:txBody>
      </p:sp>
    </p:spTree>
    <p:extLst>
      <p:ext uri="{BB962C8B-B14F-4D97-AF65-F5344CB8AC3E}">
        <p14:creationId xmlns:p14="http://schemas.microsoft.com/office/powerpoint/2010/main" val="183064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17FF60E5-146F-4358-9DA8-70AB6CFD3560}" type="datetimeFigureOut">
              <a:rPr lang="nl-NL" smtClean="0"/>
              <a:t>20-5-2015</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74067670-63ED-4F10-88AE-580A1BBBC3B8}" type="slidenum">
              <a:rPr lang="nl-NL" smtClean="0"/>
              <a:t>‹nr.›</a:t>
            </a:fld>
            <a:endParaRPr lang="nl-NL"/>
          </a:p>
        </p:txBody>
      </p:sp>
    </p:spTree>
    <p:extLst>
      <p:ext uri="{BB962C8B-B14F-4D97-AF65-F5344CB8AC3E}">
        <p14:creationId xmlns:p14="http://schemas.microsoft.com/office/powerpoint/2010/main" val="189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17FF60E5-146F-4358-9DA8-70AB6CFD3560}" type="datetimeFigureOut">
              <a:rPr lang="nl-NL" smtClean="0"/>
              <a:t>20-5-2015</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74067670-63ED-4F10-88AE-580A1BBBC3B8}" type="slidenum">
              <a:rPr lang="nl-NL" smtClean="0"/>
              <a:t>‹nr.›</a:t>
            </a:fld>
            <a:endParaRPr lang="nl-NL"/>
          </a:p>
        </p:txBody>
      </p:sp>
    </p:spTree>
    <p:extLst>
      <p:ext uri="{BB962C8B-B14F-4D97-AF65-F5344CB8AC3E}">
        <p14:creationId xmlns:p14="http://schemas.microsoft.com/office/powerpoint/2010/main" val="409093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17FF60E5-146F-4358-9DA8-70AB6CFD3560}" type="datetimeFigureOut">
              <a:rPr lang="nl-NL" smtClean="0"/>
              <a:t>20-5-2015</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74067670-63ED-4F10-88AE-580A1BBBC3B8}" type="slidenum">
              <a:rPr lang="nl-NL" smtClean="0"/>
              <a:t>‹nr.›</a:t>
            </a:fld>
            <a:endParaRPr lang="nl-NL"/>
          </a:p>
        </p:txBody>
      </p:sp>
    </p:spTree>
    <p:extLst>
      <p:ext uri="{BB962C8B-B14F-4D97-AF65-F5344CB8AC3E}">
        <p14:creationId xmlns:p14="http://schemas.microsoft.com/office/powerpoint/2010/main" val="322983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fld id="{17FF60E5-146F-4358-9DA8-70AB6CFD3560}" type="datetimeFigureOut">
              <a:rPr lang="nl-NL" smtClean="0"/>
              <a:t>20-5-2015</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74067670-63ED-4F10-88AE-580A1BBBC3B8}" type="slidenum">
              <a:rPr lang="nl-NL" smtClean="0"/>
              <a:t>‹nr.›</a:t>
            </a:fld>
            <a:endParaRPr lang="nl-NL"/>
          </a:p>
        </p:txBody>
      </p:sp>
    </p:spTree>
    <p:extLst>
      <p:ext uri="{BB962C8B-B14F-4D97-AF65-F5344CB8AC3E}">
        <p14:creationId xmlns:p14="http://schemas.microsoft.com/office/powerpoint/2010/main" val="79914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fld id="{17FF60E5-146F-4358-9DA8-70AB6CFD3560}" type="datetimeFigureOut">
              <a:rPr lang="nl-NL" smtClean="0"/>
              <a:t>20-5-2015</a:t>
            </a:fld>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74067670-63ED-4F10-88AE-580A1BBBC3B8}" type="slidenum">
              <a:rPr lang="nl-NL" smtClean="0"/>
              <a:t>‹nr.›</a:t>
            </a:fld>
            <a:endParaRPr lang="nl-NL"/>
          </a:p>
        </p:txBody>
      </p:sp>
    </p:spTree>
    <p:extLst>
      <p:ext uri="{BB962C8B-B14F-4D97-AF65-F5344CB8AC3E}">
        <p14:creationId xmlns:p14="http://schemas.microsoft.com/office/powerpoint/2010/main" val="371216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17FF60E5-146F-4358-9DA8-70AB6CFD3560}" type="datetimeFigureOut">
              <a:rPr lang="nl-NL" smtClean="0"/>
              <a:t>20-5-2015</a:t>
            </a:fld>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74067670-63ED-4F10-88AE-580A1BBBC3B8}" type="slidenum">
              <a:rPr lang="nl-NL" smtClean="0"/>
              <a:t>‹nr.›</a:t>
            </a:fld>
            <a:endParaRPr lang="nl-NL"/>
          </a:p>
        </p:txBody>
      </p:sp>
    </p:spTree>
    <p:extLst>
      <p:ext uri="{BB962C8B-B14F-4D97-AF65-F5344CB8AC3E}">
        <p14:creationId xmlns:p14="http://schemas.microsoft.com/office/powerpoint/2010/main" val="201810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17FF60E5-146F-4358-9DA8-70AB6CFD3560}" type="datetimeFigureOut">
              <a:rPr lang="nl-NL" smtClean="0"/>
              <a:t>20-5-2015</a:t>
            </a:fld>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74067670-63ED-4F10-88AE-580A1BBBC3B8}" type="slidenum">
              <a:rPr lang="nl-NL" smtClean="0"/>
              <a:t>‹nr.›</a:t>
            </a:fld>
            <a:endParaRPr lang="nl-NL"/>
          </a:p>
        </p:txBody>
      </p:sp>
    </p:spTree>
    <p:extLst>
      <p:ext uri="{BB962C8B-B14F-4D97-AF65-F5344CB8AC3E}">
        <p14:creationId xmlns:p14="http://schemas.microsoft.com/office/powerpoint/2010/main" val="259417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17FF60E5-146F-4358-9DA8-70AB6CFD3560}" type="datetimeFigureOut">
              <a:rPr lang="nl-NL" smtClean="0"/>
              <a:t>20-5-2015</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74067670-63ED-4F10-88AE-580A1BBBC3B8}" type="slidenum">
              <a:rPr lang="nl-NL" smtClean="0"/>
              <a:t>‹nr.›</a:t>
            </a:fld>
            <a:endParaRPr lang="nl-NL"/>
          </a:p>
        </p:txBody>
      </p:sp>
    </p:spTree>
    <p:extLst>
      <p:ext uri="{BB962C8B-B14F-4D97-AF65-F5344CB8AC3E}">
        <p14:creationId xmlns:p14="http://schemas.microsoft.com/office/powerpoint/2010/main" val="180155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17FF60E5-146F-4358-9DA8-70AB6CFD3560}" type="datetimeFigureOut">
              <a:rPr lang="nl-NL" smtClean="0"/>
              <a:t>20-5-2015</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74067670-63ED-4F10-88AE-580A1BBBC3B8}" type="slidenum">
              <a:rPr lang="nl-NL" smtClean="0"/>
              <a:t>‹nr.›</a:t>
            </a:fld>
            <a:endParaRPr lang="nl-NL"/>
          </a:p>
        </p:txBody>
      </p:sp>
    </p:spTree>
    <p:extLst>
      <p:ext uri="{BB962C8B-B14F-4D97-AF65-F5344CB8AC3E}">
        <p14:creationId xmlns:p14="http://schemas.microsoft.com/office/powerpoint/2010/main" val="149109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p>
            <a:pPr lvl="0"/>
            <a:r>
              <a:rPr lang="nl-NL" alt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eaLnBrk="0" hangingPunct="0">
              <a:defRPr sz="1400"/>
            </a:lvl1pPr>
          </a:lstStyle>
          <a:p>
            <a:fld id="{17FF60E5-146F-4358-9DA8-70AB6CFD3560}" type="datetimeFigureOut">
              <a:rPr lang="nl-NL" smtClean="0"/>
              <a:t>20-5-2015</a:t>
            </a:fld>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ctr" eaLnBrk="0" hangingPunct="0">
              <a:defRPr sz="1400"/>
            </a:lvl1pPr>
          </a:lstStyle>
          <a:p>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r" eaLnBrk="0" hangingPunct="0">
              <a:defRPr sz="1400"/>
            </a:lvl1pPr>
          </a:lstStyle>
          <a:p>
            <a:fld id="{74067670-63ED-4F10-88AE-580A1BBBC3B8}" type="slidenum">
              <a:rPr lang="nl-NL" smtClean="0"/>
              <a:t>‹nr.›</a:t>
            </a:fld>
            <a:endParaRPr lang="nl-NL"/>
          </a:p>
        </p:txBody>
      </p:sp>
      <p:grpSp>
        <p:nvGrpSpPr>
          <p:cNvPr id="1067" name="Group 43"/>
          <p:cNvGrpSpPr>
            <a:grpSpLocks/>
          </p:cNvGrpSpPr>
          <p:nvPr/>
        </p:nvGrpSpPr>
        <p:grpSpPr bwMode="auto">
          <a:xfrm>
            <a:off x="6350" y="6350"/>
            <a:ext cx="9118600" cy="6832600"/>
            <a:chOff x="4" y="4"/>
            <a:chExt cx="5744" cy="4304"/>
          </a:xfrm>
        </p:grpSpPr>
        <p:grpSp>
          <p:nvGrpSpPr>
            <p:cNvPr id="1033" name="Group 9"/>
            <p:cNvGrpSpPr>
              <a:grpSpLocks/>
            </p:cNvGrpSpPr>
            <p:nvPr/>
          </p:nvGrpSpPr>
          <p:grpSpPr bwMode="auto">
            <a:xfrm>
              <a:off x="4" y="3364"/>
              <a:ext cx="424" cy="424"/>
              <a:chOff x="4" y="3364"/>
              <a:chExt cx="424" cy="424"/>
            </a:xfrm>
          </p:grpSpPr>
          <p:sp>
            <p:nvSpPr>
              <p:cNvPr id="1031" name="Oval 7"/>
              <p:cNvSpPr>
                <a:spLocks noChangeArrowheads="1"/>
              </p:cNvSpPr>
              <p:nvPr/>
            </p:nvSpPr>
            <p:spPr bwMode="grayWhite">
              <a:xfrm>
                <a:off x="4" y="3364"/>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32" name="Oval 8"/>
              <p:cNvSpPr>
                <a:spLocks noChangeArrowheads="1"/>
              </p:cNvSpPr>
              <p:nvPr/>
            </p:nvSpPr>
            <p:spPr bwMode="grayWhite">
              <a:xfrm>
                <a:off x="100" y="3460"/>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036" name="Group 12"/>
            <p:cNvGrpSpPr>
              <a:grpSpLocks/>
            </p:cNvGrpSpPr>
            <p:nvPr/>
          </p:nvGrpSpPr>
          <p:grpSpPr bwMode="auto">
            <a:xfrm>
              <a:off x="340" y="3700"/>
              <a:ext cx="184" cy="184"/>
              <a:chOff x="340" y="3700"/>
              <a:chExt cx="184" cy="184"/>
            </a:xfrm>
          </p:grpSpPr>
          <p:sp>
            <p:nvSpPr>
              <p:cNvPr id="1034" name="Oval 10"/>
              <p:cNvSpPr>
                <a:spLocks noChangeArrowheads="1"/>
              </p:cNvSpPr>
              <p:nvPr/>
            </p:nvSpPr>
            <p:spPr bwMode="grayWhite">
              <a:xfrm>
                <a:off x="340" y="3700"/>
                <a:ext cx="184" cy="1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35" name="Oval 11"/>
              <p:cNvSpPr>
                <a:spLocks noChangeArrowheads="1"/>
              </p:cNvSpPr>
              <p:nvPr/>
            </p:nvSpPr>
            <p:spPr bwMode="grayWhite">
              <a:xfrm>
                <a:off x="382" y="3742"/>
                <a:ext cx="24" cy="2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039" name="Group 15"/>
            <p:cNvGrpSpPr>
              <a:grpSpLocks/>
            </p:cNvGrpSpPr>
            <p:nvPr/>
          </p:nvGrpSpPr>
          <p:grpSpPr bwMode="auto">
            <a:xfrm>
              <a:off x="83" y="3804"/>
              <a:ext cx="280" cy="280"/>
              <a:chOff x="83" y="3804"/>
              <a:chExt cx="280" cy="280"/>
            </a:xfrm>
          </p:grpSpPr>
          <p:sp>
            <p:nvSpPr>
              <p:cNvPr id="1037" name="Oval 13"/>
              <p:cNvSpPr>
                <a:spLocks noChangeArrowheads="1"/>
              </p:cNvSpPr>
              <p:nvPr/>
            </p:nvSpPr>
            <p:spPr bwMode="grayWhite">
              <a:xfrm>
                <a:off x="83" y="3804"/>
                <a:ext cx="280" cy="2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38" name="Oval 14"/>
              <p:cNvSpPr>
                <a:spLocks noChangeArrowheads="1"/>
              </p:cNvSpPr>
              <p:nvPr/>
            </p:nvSpPr>
            <p:spPr bwMode="grayWhite">
              <a:xfrm>
                <a:off x="147" y="3868"/>
                <a:ext cx="39" cy="3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042" name="Group 18"/>
            <p:cNvGrpSpPr>
              <a:grpSpLocks/>
            </p:cNvGrpSpPr>
            <p:nvPr/>
          </p:nvGrpSpPr>
          <p:grpSpPr bwMode="auto">
            <a:xfrm>
              <a:off x="1560" y="4076"/>
              <a:ext cx="232" cy="232"/>
              <a:chOff x="1560" y="4076"/>
              <a:chExt cx="232" cy="232"/>
            </a:xfrm>
          </p:grpSpPr>
          <p:sp>
            <p:nvSpPr>
              <p:cNvPr id="1040" name="Oval 16"/>
              <p:cNvSpPr>
                <a:spLocks noChangeArrowheads="1"/>
              </p:cNvSpPr>
              <p:nvPr/>
            </p:nvSpPr>
            <p:spPr bwMode="grayWhite">
              <a:xfrm>
                <a:off x="1560" y="4076"/>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41" name="Oval 17"/>
              <p:cNvSpPr>
                <a:spLocks noChangeArrowheads="1"/>
              </p:cNvSpPr>
              <p:nvPr/>
            </p:nvSpPr>
            <p:spPr bwMode="grayWhite">
              <a:xfrm>
                <a:off x="1613" y="4129"/>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045" name="Group 21"/>
            <p:cNvGrpSpPr>
              <a:grpSpLocks/>
            </p:cNvGrpSpPr>
            <p:nvPr/>
          </p:nvGrpSpPr>
          <p:grpSpPr bwMode="auto">
            <a:xfrm>
              <a:off x="4" y="2788"/>
              <a:ext cx="232" cy="232"/>
              <a:chOff x="4" y="2788"/>
              <a:chExt cx="232" cy="232"/>
            </a:xfrm>
          </p:grpSpPr>
          <p:sp>
            <p:nvSpPr>
              <p:cNvPr id="1043" name="Oval 19"/>
              <p:cNvSpPr>
                <a:spLocks noChangeArrowheads="1"/>
              </p:cNvSpPr>
              <p:nvPr/>
            </p:nvSpPr>
            <p:spPr bwMode="grayWhite">
              <a:xfrm>
                <a:off x="4" y="278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44" name="Oval 20"/>
              <p:cNvSpPr>
                <a:spLocks noChangeArrowheads="1"/>
              </p:cNvSpPr>
              <p:nvPr/>
            </p:nvSpPr>
            <p:spPr bwMode="grayWhite">
              <a:xfrm>
                <a:off x="57" y="284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048" name="Group 24"/>
            <p:cNvGrpSpPr>
              <a:grpSpLocks/>
            </p:cNvGrpSpPr>
            <p:nvPr/>
          </p:nvGrpSpPr>
          <p:grpSpPr bwMode="auto">
            <a:xfrm>
              <a:off x="4132" y="3844"/>
              <a:ext cx="424" cy="424"/>
              <a:chOff x="4132" y="3844"/>
              <a:chExt cx="424" cy="424"/>
            </a:xfrm>
          </p:grpSpPr>
          <p:sp>
            <p:nvSpPr>
              <p:cNvPr id="1046" name="Oval 22"/>
              <p:cNvSpPr>
                <a:spLocks noChangeArrowheads="1"/>
              </p:cNvSpPr>
              <p:nvPr/>
            </p:nvSpPr>
            <p:spPr bwMode="grayWhite">
              <a:xfrm>
                <a:off x="4132" y="3844"/>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47" name="Oval 23"/>
              <p:cNvSpPr>
                <a:spLocks noChangeArrowheads="1"/>
              </p:cNvSpPr>
              <p:nvPr/>
            </p:nvSpPr>
            <p:spPr bwMode="grayWhite">
              <a:xfrm>
                <a:off x="4228" y="3940"/>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051" name="Group 27"/>
            <p:cNvGrpSpPr>
              <a:grpSpLocks/>
            </p:cNvGrpSpPr>
            <p:nvPr/>
          </p:nvGrpSpPr>
          <p:grpSpPr bwMode="auto">
            <a:xfrm>
              <a:off x="3892" y="4036"/>
              <a:ext cx="232" cy="232"/>
              <a:chOff x="3892" y="4036"/>
              <a:chExt cx="232" cy="232"/>
            </a:xfrm>
          </p:grpSpPr>
          <p:sp>
            <p:nvSpPr>
              <p:cNvPr id="1049" name="Oval 25"/>
              <p:cNvSpPr>
                <a:spLocks noChangeArrowheads="1"/>
              </p:cNvSpPr>
              <p:nvPr/>
            </p:nvSpPr>
            <p:spPr bwMode="grayWhite">
              <a:xfrm>
                <a:off x="3892" y="4036"/>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50" name="Oval 26"/>
              <p:cNvSpPr>
                <a:spLocks noChangeArrowheads="1"/>
              </p:cNvSpPr>
              <p:nvPr/>
            </p:nvSpPr>
            <p:spPr bwMode="grayWhite">
              <a:xfrm>
                <a:off x="3945" y="4089"/>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054" name="Group 30"/>
            <p:cNvGrpSpPr>
              <a:grpSpLocks/>
            </p:cNvGrpSpPr>
            <p:nvPr/>
          </p:nvGrpSpPr>
          <p:grpSpPr bwMode="auto">
            <a:xfrm>
              <a:off x="4564" y="3844"/>
              <a:ext cx="232" cy="232"/>
              <a:chOff x="4564" y="3844"/>
              <a:chExt cx="232" cy="232"/>
            </a:xfrm>
          </p:grpSpPr>
          <p:sp>
            <p:nvSpPr>
              <p:cNvPr id="1052" name="Oval 28"/>
              <p:cNvSpPr>
                <a:spLocks noChangeArrowheads="1"/>
              </p:cNvSpPr>
              <p:nvPr/>
            </p:nvSpPr>
            <p:spPr bwMode="grayWhite">
              <a:xfrm>
                <a:off x="4564" y="3844"/>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53" name="Oval 29"/>
              <p:cNvSpPr>
                <a:spLocks noChangeArrowheads="1"/>
              </p:cNvSpPr>
              <p:nvPr/>
            </p:nvSpPr>
            <p:spPr bwMode="grayWhite">
              <a:xfrm>
                <a:off x="4617" y="3897"/>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057" name="Group 33"/>
            <p:cNvGrpSpPr>
              <a:grpSpLocks/>
            </p:cNvGrpSpPr>
            <p:nvPr/>
          </p:nvGrpSpPr>
          <p:grpSpPr bwMode="auto">
            <a:xfrm>
              <a:off x="5420" y="1139"/>
              <a:ext cx="328" cy="328"/>
              <a:chOff x="5420" y="1139"/>
              <a:chExt cx="328" cy="328"/>
            </a:xfrm>
          </p:grpSpPr>
          <p:sp>
            <p:nvSpPr>
              <p:cNvPr id="1055" name="Oval 31"/>
              <p:cNvSpPr>
                <a:spLocks noChangeArrowheads="1"/>
              </p:cNvSpPr>
              <p:nvPr/>
            </p:nvSpPr>
            <p:spPr bwMode="grayWhite">
              <a:xfrm>
                <a:off x="5420" y="1139"/>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56" name="Oval 32"/>
              <p:cNvSpPr>
                <a:spLocks noChangeArrowheads="1"/>
              </p:cNvSpPr>
              <p:nvPr/>
            </p:nvSpPr>
            <p:spPr bwMode="grayWhite">
              <a:xfrm>
                <a:off x="5495" y="1214"/>
                <a:ext cx="47" cy="4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060" name="Group 36"/>
            <p:cNvGrpSpPr>
              <a:grpSpLocks/>
            </p:cNvGrpSpPr>
            <p:nvPr/>
          </p:nvGrpSpPr>
          <p:grpSpPr bwMode="auto">
            <a:xfrm>
              <a:off x="5476" y="1588"/>
              <a:ext cx="136" cy="136"/>
              <a:chOff x="5476" y="1588"/>
              <a:chExt cx="136" cy="136"/>
            </a:xfrm>
          </p:grpSpPr>
          <p:sp>
            <p:nvSpPr>
              <p:cNvPr id="1058" name="Oval 34"/>
              <p:cNvSpPr>
                <a:spLocks noChangeArrowheads="1"/>
              </p:cNvSpPr>
              <p:nvPr/>
            </p:nvSpPr>
            <p:spPr bwMode="grayWhite">
              <a:xfrm>
                <a:off x="5476" y="158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59" name="Oval 35"/>
              <p:cNvSpPr>
                <a:spLocks noChangeArrowheads="1"/>
              </p:cNvSpPr>
              <p:nvPr/>
            </p:nvSpPr>
            <p:spPr bwMode="grayWhite">
              <a:xfrm>
                <a:off x="5508" y="1620"/>
                <a:ext cx="16" cy="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063" name="Group 39"/>
            <p:cNvGrpSpPr>
              <a:grpSpLocks/>
            </p:cNvGrpSpPr>
            <p:nvPr/>
          </p:nvGrpSpPr>
          <p:grpSpPr bwMode="auto">
            <a:xfrm>
              <a:off x="868" y="4"/>
              <a:ext cx="328" cy="328"/>
              <a:chOff x="868" y="4"/>
              <a:chExt cx="328" cy="328"/>
            </a:xfrm>
          </p:grpSpPr>
          <p:sp>
            <p:nvSpPr>
              <p:cNvPr id="1061" name="Oval 37"/>
              <p:cNvSpPr>
                <a:spLocks noChangeArrowheads="1"/>
              </p:cNvSpPr>
              <p:nvPr/>
            </p:nvSpPr>
            <p:spPr bwMode="grayWhite">
              <a:xfrm>
                <a:off x="868" y="4"/>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62" name="Oval 38"/>
              <p:cNvSpPr>
                <a:spLocks noChangeArrowheads="1"/>
              </p:cNvSpPr>
              <p:nvPr/>
            </p:nvSpPr>
            <p:spPr bwMode="grayWhite">
              <a:xfrm>
                <a:off x="942" y="7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066" name="Group 42"/>
            <p:cNvGrpSpPr>
              <a:grpSpLocks/>
            </p:cNvGrpSpPr>
            <p:nvPr/>
          </p:nvGrpSpPr>
          <p:grpSpPr bwMode="auto">
            <a:xfrm>
              <a:off x="1204" y="100"/>
              <a:ext cx="232" cy="232"/>
              <a:chOff x="1204" y="100"/>
              <a:chExt cx="232" cy="232"/>
            </a:xfrm>
          </p:grpSpPr>
          <p:sp>
            <p:nvSpPr>
              <p:cNvPr id="1064" name="Oval 40"/>
              <p:cNvSpPr>
                <a:spLocks noChangeArrowheads="1"/>
              </p:cNvSpPr>
              <p:nvPr/>
            </p:nvSpPr>
            <p:spPr bwMode="grayWhite">
              <a:xfrm>
                <a:off x="1204" y="100"/>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65" name="Oval 41"/>
              <p:cNvSpPr>
                <a:spLocks noChangeArrowheads="1"/>
              </p:cNvSpPr>
              <p:nvPr/>
            </p:nvSpPr>
            <p:spPr bwMode="grayWhite">
              <a:xfrm>
                <a:off x="1257" y="153"/>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10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oogmodel.phz" TargetMode="External"/><Relationship Id="rId1" Type="http://schemas.openxmlformats.org/officeDocument/2006/relationships/slideLayout" Target="../slideLayouts/slideLayout2.xml"/><Relationship Id="rId6" Type="http://schemas.openxmlformats.org/officeDocument/2006/relationships/hyperlink" Target="eb-en-vloed-02.phz" TargetMode="External"/><Relationship Id="rId5" Type="http://schemas.openxmlformats.org/officeDocument/2006/relationships/image" Target="../media/image7.png"/><Relationship Id="rId4" Type="http://schemas.openxmlformats.org/officeDocument/2006/relationships/hyperlink" Target="onderkaak.phz"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bewegende%20moleculen-nan.phz"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doseren-nan.phz" TargetMode="External"/><Relationship Id="rId1" Type="http://schemas.openxmlformats.org/officeDocument/2006/relationships/slideLayout" Target="../slideLayouts/slideLayout2.xml"/><Relationship Id="rId6" Type="http://schemas.openxmlformats.org/officeDocument/2006/relationships/hyperlink" Target="doseerapparaatje.phz"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hyperlink" Target="diffusie.phz" TargetMode="External"/><Relationship Id="rId4" Type="http://schemas.openxmlformats.org/officeDocument/2006/relationships/hyperlink" Target="Pillendoosje-02.phz"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a:xfrm>
            <a:off x="827584" y="1196752"/>
            <a:ext cx="7772400" cy="1143000"/>
          </a:xfrm>
        </p:spPr>
        <p:txBody>
          <a:bodyPr/>
          <a:lstStyle/>
          <a:p>
            <a:r>
              <a:rPr lang="nl-NL" sz="9600" dirty="0" smtClean="0"/>
              <a:t>Algodoo</a:t>
            </a:r>
            <a:endParaRPr lang="nl-NL" sz="9600" dirty="0"/>
          </a:p>
        </p:txBody>
      </p:sp>
      <p:sp>
        <p:nvSpPr>
          <p:cNvPr id="3" name="Ondertitel 2"/>
          <p:cNvSpPr>
            <a:spLocks noGrp="1"/>
          </p:cNvSpPr>
          <p:nvPr>
            <p:ph type="subTitle" sz="quarter" idx="1"/>
          </p:nvPr>
        </p:nvSpPr>
        <p:spPr>
          <a:xfrm>
            <a:off x="1403648" y="3212976"/>
            <a:ext cx="6400800" cy="1752600"/>
          </a:xfrm>
        </p:spPr>
        <p:txBody>
          <a:bodyPr/>
          <a:lstStyle/>
          <a:p>
            <a:r>
              <a:rPr lang="nl-NL" dirty="0" smtClean="0">
                <a:solidFill>
                  <a:srgbClr val="FFC000"/>
                </a:solidFill>
              </a:rPr>
              <a:t>als katalysator voor ontdekkend en ontwerpend leren</a:t>
            </a:r>
            <a:endParaRPr lang="nl-NL" dirty="0">
              <a:solidFill>
                <a:srgbClr val="FFC000"/>
              </a:solidFill>
            </a:endParaRPr>
          </a:p>
        </p:txBody>
      </p:sp>
      <p:sp>
        <p:nvSpPr>
          <p:cNvPr id="4" name="Tekstvak 3"/>
          <p:cNvSpPr txBox="1"/>
          <p:nvPr/>
        </p:nvSpPr>
        <p:spPr>
          <a:xfrm>
            <a:off x="1187624" y="6093296"/>
            <a:ext cx="6314549" cy="369332"/>
          </a:xfrm>
          <a:prstGeom prst="rect">
            <a:avLst/>
          </a:prstGeom>
          <a:noFill/>
        </p:spPr>
        <p:txBody>
          <a:bodyPr wrap="none" rtlCol="0">
            <a:spAutoFit/>
          </a:bodyPr>
          <a:lstStyle/>
          <a:p>
            <a:r>
              <a:rPr lang="nl-NL" dirty="0" smtClean="0"/>
              <a:t>Fontys Lerarenopleiding Sittard, Jos Smits, vakgroep natuurkunde</a:t>
            </a:r>
            <a:endParaRPr lang="nl-NL" dirty="0"/>
          </a:p>
        </p:txBody>
      </p:sp>
    </p:spTree>
    <p:extLst>
      <p:ext uri="{BB962C8B-B14F-4D97-AF65-F5344CB8AC3E}">
        <p14:creationId xmlns:p14="http://schemas.microsoft.com/office/powerpoint/2010/main" val="633972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685800" y="609600"/>
            <a:ext cx="3958208" cy="1143000"/>
          </a:xfrm>
        </p:spPr>
        <p:txBody>
          <a:bodyPr/>
          <a:lstStyle/>
          <a:p>
            <a:pPr algn="l"/>
            <a:r>
              <a:rPr lang="nl-NL" sz="3600" dirty="0" smtClean="0"/>
              <a:t>En nog een paar:</a:t>
            </a:r>
            <a:endParaRPr lang="nl-NL" sz="3600" dirty="0"/>
          </a:p>
        </p:txBody>
      </p:sp>
      <p:sp>
        <p:nvSpPr>
          <p:cNvPr id="5" name="Tekstvak 4"/>
          <p:cNvSpPr txBox="1"/>
          <p:nvPr/>
        </p:nvSpPr>
        <p:spPr>
          <a:xfrm>
            <a:off x="5580112" y="2988263"/>
            <a:ext cx="2797561" cy="461665"/>
          </a:xfrm>
          <a:prstGeom prst="rect">
            <a:avLst/>
          </a:prstGeom>
          <a:noFill/>
        </p:spPr>
        <p:txBody>
          <a:bodyPr wrap="none" rtlCol="0">
            <a:spAutoFit/>
          </a:bodyPr>
          <a:lstStyle/>
          <a:p>
            <a:r>
              <a:rPr lang="nl-NL" sz="2400" dirty="0" smtClean="0">
                <a:solidFill>
                  <a:srgbClr val="FFC000"/>
                </a:solidFill>
              </a:rPr>
              <a:t>Model menselijk oog</a:t>
            </a:r>
            <a:endParaRPr lang="nl-NL" sz="2400" dirty="0">
              <a:solidFill>
                <a:srgbClr val="FFC000"/>
              </a:solidFill>
            </a:endParaRPr>
          </a:p>
        </p:txBody>
      </p:sp>
      <p:sp>
        <p:nvSpPr>
          <p:cNvPr id="6" name="Tekstvak 5"/>
          <p:cNvSpPr txBox="1"/>
          <p:nvPr/>
        </p:nvSpPr>
        <p:spPr>
          <a:xfrm>
            <a:off x="4551371" y="1685999"/>
            <a:ext cx="2345514" cy="461665"/>
          </a:xfrm>
          <a:prstGeom prst="rect">
            <a:avLst/>
          </a:prstGeom>
          <a:noFill/>
        </p:spPr>
        <p:txBody>
          <a:bodyPr wrap="none" rtlCol="0">
            <a:spAutoFit/>
          </a:bodyPr>
          <a:lstStyle/>
          <a:p>
            <a:r>
              <a:rPr lang="nl-NL" sz="2400" dirty="0" smtClean="0">
                <a:solidFill>
                  <a:srgbClr val="FFC000"/>
                </a:solidFill>
              </a:rPr>
              <a:t>Model onderkaak</a:t>
            </a:r>
            <a:endParaRPr lang="nl-NL" sz="2400" dirty="0">
              <a:solidFill>
                <a:srgbClr val="FFC000"/>
              </a:solidFill>
            </a:endParaRPr>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583690"/>
            <a:ext cx="3024336" cy="150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1772816"/>
            <a:ext cx="3024337" cy="231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4725144"/>
            <a:ext cx="2038474" cy="126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3635896" y="5661248"/>
            <a:ext cx="1653017" cy="461665"/>
          </a:xfrm>
          <a:prstGeom prst="rect">
            <a:avLst/>
          </a:prstGeom>
          <a:noFill/>
        </p:spPr>
        <p:txBody>
          <a:bodyPr wrap="none" rtlCol="0">
            <a:spAutoFit/>
          </a:bodyPr>
          <a:lstStyle/>
          <a:p>
            <a:r>
              <a:rPr lang="nl-NL" sz="2400" dirty="0" smtClean="0">
                <a:solidFill>
                  <a:srgbClr val="FFC000"/>
                </a:solidFill>
              </a:rPr>
              <a:t>Eb en vloed</a:t>
            </a:r>
            <a:endParaRPr lang="nl-NL" sz="2400" dirty="0">
              <a:solidFill>
                <a:srgbClr val="FFC000"/>
              </a:solidFill>
            </a:endParaRPr>
          </a:p>
        </p:txBody>
      </p:sp>
    </p:spTree>
    <p:extLst>
      <p:ext uri="{BB962C8B-B14F-4D97-AF65-F5344CB8AC3E}">
        <p14:creationId xmlns:p14="http://schemas.microsoft.com/office/powerpoint/2010/main" val="1643743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899592" y="452632"/>
            <a:ext cx="7198568" cy="1143000"/>
          </a:xfrm>
        </p:spPr>
        <p:txBody>
          <a:bodyPr/>
          <a:lstStyle/>
          <a:p>
            <a:pPr algn="l"/>
            <a:r>
              <a:rPr lang="nl-NL" sz="2800" dirty="0" smtClean="0"/>
              <a:t>Een ontwerpprobleem:</a:t>
            </a:r>
            <a:endParaRPr lang="nl-NL" sz="2800" dirty="0"/>
          </a:p>
        </p:txBody>
      </p:sp>
      <p:pic>
        <p:nvPicPr>
          <p:cNvPr id="1026" name="Picture 2" descr="http://upload.wikimedia.org/wikipedia/commons/8/85/Maosratten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87305">
            <a:off x="814627" y="1987677"/>
            <a:ext cx="2995613" cy="1947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rabantscentrum.nl/oud_archief_2008/nieuws/pics/0834_kerm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12776"/>
            <a:ext cx="3374881" cy="22442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euvelrugkerken.nl/augustus2006/cAfbeelding44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7029" y="4077072"/>
            <a:ext cx="2720868" cy="203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145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452632"/>
            <a:ext cx="7198568" cy="1143000"/>
          </a:xfrm>
        </p:spPr>
        <p:txBody>
          <a:bodyPr/>
          <a:lstStyle/>
          <a:p>
            <a:pPr algn="l"/>
            <a:r>
              <a:rPr lang="nl-NL" sz="2800" dirty="0" smtClean="0"/>
              <a:t>In de wereld van de “echte techniek &amp; wetenschap” neemt de computer een bijzonder belangrijke plaats in.</a:t>
            </a:r>
            <a:endParaRPr lang="nl-NL" sz="2800" dirty="0"/>
          </a:p>
        </p:txBody>
      </p:sp>
      <p:pic>
        <p:nvPicPr>
          <p:cNvPr id="1026" name="Picture 2" descr="http://www.scienceclarified.com/images/uesc_02_img0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86871"/>
            <a:ext cx="2834460" cy="16561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rchitect-scherpenisse.nl/pc_im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100" y="1628800"/>
            <a:ext cx="3072340"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149080"/>
            <a:ext cx="3178820" cy="238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4073471"/>
            <a:ext cx="2870572" cy="2538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855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115616" y="1720840"/>
            <a:ext cx="6696744" cy="2308324"/>
          </a:xfrm>
          <a:prstGeom prst="rect">
            <a:avLst/>
          </a:prstGeom>
        </p:spPr>
        <p:txBody>
          <a:bodyPr wrap="square">
            <a:spAutoFit/>
          </a:bodyPr>
          <a:lstStyle/>
          <a:p>
            <a:r>
              <a:rPr lang="nl-NL" dirty="0" smtClean="0"/>
              <a:t>Stelling:</a:t>
            </a:r>
            <a:endParaRPr lang="nl-NL" dirty="0"/>
          </a:p>
          <a:p>
            <a:r>
              <a:rPr lang="nl-NL" dirty="0" smtClean="0">
                <a:solidFill>
                  <a:srgbClr val="FFC000"/>
                </a:solidFill>
              </a:rPr>
              <a:t>Het is belangrijk dat </a:t>
            </a:r>
            <a:r>
              <a:rPr lang="nl-NL" dirty="0">
                <a:solidFill>
                  <a:srgbClr val="FFC000"/>
                </a:solidFill>
              </a:rPr>
              <a:t>je de leerling de rol van onderzoeker of ontwerper kunt geven. Door dat te doen kun je de leerling actiever maken en de focus richten op de ontwikkeling van een onderzoekende houding en creatieve denkstrategieën. Dat vraagt van ons, docenten, dat we hard nadenken over het ontwikkelen van rijke probleemstellingen voor onze studenten. </a:t>
            </a:r>
            <a:endParaRPr lang="nl-NL" dirty="0" smtClean="0">
              <a:solidFill>
                <a:srgbClr val="FFC000"/>
              </a:solidFill>
            </a:endParaRPr>
          </a:p>
          <a:p>
            <a:r>
              <a:rPr lang="nl-NL" dirty="0" smtClean="0">
                <a:solidFill>
                  <a:srgbClr val="FFC000"/>
                </a:solidFill>
              </a:rPr>
              <a:t>Algodoo kan hierbij een rol spelen.</a:t>
            </a:r>
            <a:endParaRPr lang="nl-NL" dirty="0">
              <a:solidFill>
                <a:srgbClr val="FFC000"/>
              </a:solidFill>
            </a:endParaRPr>
          </a:p>
        </p:txBody>
      </p:sp>
    </p:spTree>
    <p:extLst>
      <p:ext uri="{BB962C8B-B14F-4D97-AF65-F5344CB8AC3E}">
        <p14:creationId xmlns:p14="http://schemas.microsoft.com/office/powerpoint/2010/main" val="3080813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a:t>
            </a:r>
            <a:r>
              <a:rPr lang="nl-NL" dirty="0" err="1" smtClean="0"/>
              <a:t>ict</a:t>
            </a:r>
            <a:r>
              <a:rPr lang="nl-NL" dirty="0" smtClean="0"/>
              <a:t>-vak-modules in het curriculum van Flos</a:t>
            </a:r>
            <a:endParaRPr lang="nl-NL" dirty="0"/>
          </a:p>
        </p:txBody>
      </p:sp>
      <p:sp>
        <p:nvSpPr>
          <p:cNvPr id="3" name="Tijdelijke aanduiding voor inhoud 2"/>
          <p:cNvSpPr>
            <a:spLocks noGrp="1"/>
          </p:cNvSpPr>
          <p:nvPr>
            <p:ph idx="1"/>
          </p:nvPr>
        </p:nvSpPr>
        <p:spPr>
          <a:xfrm>
            <a:off x="685800" y="1981200"/>
            <a:ext cx="7772400" cy="3320008"/>
          </a:xfrm>
        </p:spPr>
        <p:txBody>
          <a:bodyPr/>
          <a:lstStyle/>
          <a:p>
            <a:r>
              <a:rPr lang="nl-NL" dirty="0" smtClean="0">
                <a:solidFill>
                  <a:srgbClr val="FFC000"/>
                </a:solidFill>
              </a:rPr>
              <a:t>Ict-vak-1: kennismaking met allerhande educatieve software [</a:t>
            </a:r>
            <a:r>
              <a:rPr lang="nl-NL" dirty="0" err="1" smtClean="0">
                <a:solidFill>
                  <a:srgbClr val="FFC000"/>
                </a:solidFill>
              </a:rPr>
              <a:t>Phet</a:t>
            </a:r>
            <a:r>
              <a:rPr lang="nl-NL" dirty="0" smtClean="0">
                <a:solidFill>
                  <a:srgbClr val="FFC000"/>
                </a:solidFill>
              </a:rPr>
              <a:t>-simulaties / </a:t>
            </a:r>
            <a:r>
              <a:rPr lang="nl-NL" dirty="0" err="1" smtClean="0">
                <a:solidFill>
                  <a:srgbClr val="FFC000"/>
                </a:solidFill>
              </a:rPr>
              <a:t>Yenka</a:t>
            </a:r>
            <a:r>
              <a:rPr lang="nl-NL" dirty="0" smtClean="0">
                <a:solidFill>
                  <a:srgbClr val="FFC000"/>
                </a:solidFill>
              </a:rPr>
              <a:t> / </a:t>
            </a:r>
            <a:r>
              <a:rPr lang="nl-NL" dirty="0" err="1" smtClean="0">
                <a:solidFill>
                  <a:srgbClr val="FFC000"/>
                </a:solidFill>
              </a:rPr>
              <a:t>Systematic</a:t>
            </a:r>
            <a:r>
              <a:rPr lang="nl-NL" dirty="0" smtClean="0">
                <a:solidFill>
                  <a:srgbClr val="FFC000"/>
                </a:solidFill>
              </a:rPr>
              <a:t> / </a:t>
            </a:r>
            <a:r>
              <a:rPr lang="nl-NL" dirty="0" err="1" smtClean="0">
                <a:solidFill>
                  <a:srgbClr val="FFC000"/>
                </a:solidFill>
              </a:rPr>
              <a:t>Optics</a:t>
            </a:r>
            <a:r>
              <a:rPr lang="nl-NL" dirty="0" smtClean="0">
                <a:solidFill>
                  <a:srgbClr val="FFC000"/>
                </a:solidFill>
              </a:rPr>
              <a:t> Bench, Walter </a:t>
            </a:r>
            <a:r>
              <a:rPr lang="nl-NL" dirty="0" err="1" smtClean="0">
                <a:solidFill>
                  <a:srgbClr val="FFC000"/>
                </a:solidFill>
              </a:rPr>
              <a:t>Fendt</a:t>
            </a:r>
            <a:r>
              <a:rPr lang="nl-NL" dirty="0" smtClean="0">
                <a:solidFill>
                  <a:srgbClr val="FFC000"/>
                </a:solidFill>
              </a:rPr>
              <a:t> …</a:t>
            </a:r>
          </a:p>
          <a:p>
            <a:r>
              <a:rPr lang="nl-NL" dirty="0" smtClean="0">
                <a:solidFill>
                  <a:srgbClr val="FFC000"/>
                </a:solidFill>
              </a:rPr>
              <a:t>Ict-vak-2: Algodoo</a:t>
            </a:r>
            <a:r>
              <a:rPr lang="nl-NL" dirty="0" smtClean="0"/>
              <a:t> </a:t>
            </a:r>
            <a:endParaRPr lang="nl-NL" dirty="0"/>
          </a:p>
        </p:txBody>
      </p:sp>
    </p:spTree>
    <p:extLst>
      <p:ext uri="{BB962C8B-B14F-4D97-AF65-F5344CB8AC3E}">
        <p14:creationId xmlns:p14="http://schemas.microsoft.com/office/powerpoint/2010/main" val="2866452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Ict-vak-2: Algodoo in de klas</a:t>
            </a:r>
            <a:endParaRPr lang="nl-NL" dirty="0"/>
          </a:p>
        </p:txBody>
      </p:sp>
      <p:sp>
        <p:nvSpPr>
          <p:cNvPr id="3" name="Tijdelijke aanduiding voor inhoud 2"/>
          <p:cNvSpPr>
            <a:spLocks noGrp="1"/>
          </p:cNvSpPr>
          <p:nvPr>
            <p:ph idx="1"/>
          </p:nvPr>
        </p:nvSpPr>
        <p:spPr>
          <a:xfrm>
            <a:off x="827584" y="1700808"/>
            <a:ext cx="7772400" cy="4114800"/>
          </a:xfrm>
        </p:spPr>
        <p:txBody>
          <a:bodyPr/>
          <a:lstStyle/>
          <a:p>
            <a:r>
              <a:rPr lang="nl-NL" dirty="0" smtClean="0">
                <a:solidFill>
                  <a:srgbClr val="FFC000"/>
                </a:solidFill>
              </a:rPr>
              <a:t>Studenten eerst zelf aan de slag met Algodoo (de techniek van het bouwen van virtuele simulaties / modellen ; prototyping)</a:t>
            </a:r>
          </a:p>
          <a:p>
            <a:r>
              <a:rPr lang="nl-NL" dirty="0" smtClean="0">
                <a:solidFill>
                  <a:srgbClr val="FFC000"/>
                </a:solidFill>
              </a:rPr>
              <a:t>Nadenken over de vakdidactische mogelijkheden (bij vakdidactiek)</a:t>
            </a:r>
          </a:p>
          <a:p>
            <a:r>
              <a:rPr lang="nl-NL" dirty="0" smtClean="0">
                <a:solidFill>
                  <a:srgbClr val="FFC000"/>
                </a:solidFill>
              </a:rPr>
              <a:t>Materiaal voor leerlingen ontwerpen.</a:t>
            </a:r>
          </a:p>
          <a:p>
            <a:r>
              <a:rPr lang="nl-NL" dirty="0" smtClean="0">
                <a:solidFill>
                  <a:srgbClr val="FFC000"/>
                </a:solidFill>
              </a:rPr>
              <a:t>Uitproberen in de klas.</a:t>
            </a:r>
            <a:endParaRPr lang="nl-NL" dirty="0">
              <a:solidFill>
                <a:srgbClr val="FFC000"/>
              </a:solidFill>
            </a:endParaRPr>
          </a:p>
        </p:txBody>
      </p:sp>
    </p:spTree>
    <p:extLst>
      <p:ext uri="{BB962C8B-B14F-4D97-AF65-F5344CB8AC3E}">
        <p14:creationId xmlns:p14="http://schemas.microsoft.com/office/powerpoint/2010/main" val="3669079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836712"/>
            <a:ext cx="7772400" cy="731168"/>
          </a:xfrm>
        </p:spPr>
        <p:txBody>
          <a:bodyPr/>
          <a:lstStyle/>
          <a:p>
            <a:r>
              <a:rPr lang="nl-NL" sz="2800" dirty="0">
                <a:latin typeface="Arial" panose="020B0604020202020204" pitchFamily="34" charset="0"/>
              </a:rPr>
              <a:t>Een educatieve simulatie moet: </a:t>
            </a:r>
            <a:br>
              <a:rPr lang="nl-NL" sz="2800" dirty="0">
                <a:latin typeface="Arial" panose="020B0604020202020204" pitchFamily="34" charset="0"/>
              </a:rPr>
            </a:br>
            <a:endParaRPr lang="nl-NL" sz="2800" dirty="0">
              <a:latin typeface="Arial" panose="020B0604020202020204" pitchFamily="34" charset="0"/>
            </a:endParaRPr>
          </a:p>
        </p:txBody>
      </p:sp>
      <p:sp>
        <p:nvSpPr>
          <p:cNvPr id="3" name="Tijdelijke aanduiding voor inhoud 2"/>
          <p:cNvSpPr>
            <a:spLocks noGrp="1"/>
          </p:cNvSpPr>
          <p:nvPr>
            <p:ph idx="1"/>
          </p:nvPr>
        </p:nvSpPr>
        <p:spPr>
          <a:xfrm>
            <a:off x="755576" y="1340768"/>
            <a:ext cx="7772400" cy="4968552"/>
          </a:xfrm>
        </p:spPr>
        <p:txBody>
          <a:bodyPr/>
          <a:lstStyle/>
          <a:p>
            <a:r>
              <a:rPr lang="nl-NL" sz="1800" dirty="0" smtClean="0">
                <a:solidFill>
                  <a:srgbClr val="FFC000"/>
                </a:solidFill>
                <a:latin typeface="Arial" panose="020B0604020202020204" pitchFamily="34" charset="0"/>
              </a:rPr>
              <a:t>1</a:t>
            </a:r>
            <a:r>
              <a:rPr lang="nl-NL" sz="1800" dirty="0">
                <a:solidFill>
                  <a:srgbClr val="FFC000"/>
                </a:solidFill>
                <a:latin typeface="Arial" panose="020B0604020202020204" pitchFamily="34" charset="0"/>
              </a:rPr>
              <a:t>. Leerlingen stimuleren tot onderzoek en het stellen van vragen </a:t>
            </a:r>
          </a:p>
          <a:p>
            <a:r>
              <a:rPr lang="nl-NL" sz="1800" dirty="0">
                <a:solidFill>
                  <a:srgbClr val="FFC000"/>
                </a:solidFill>
                <a:latin typeface="Arial" panose="020B0604020202020204" pitchFamily="34" charset="0"/>
              </a:rPr>
              <a:t>2. Inzicht geven in moeilijke concepten en relaties daartussen en inzicht in wetmatigheden </a:t>
            </a:r>
          </a:p>
          <a:p>
            <a:r>
              <a:rPr lang="nl-NL" sz="1800" dirty="0">
                <a:solidFill>
                  <a:srgbClr val="FFC000"/>
                </a:solidFill>
                <a:latin typeface="Arial" panose="020B0604020202020204" pitchFamily="34" charset="0"/>
              </a:rPr>
              <a:t>3. Verband hebben met de leefwereld van de leerling </a:t>
            </a:r>
          </a:p>
          <a:p>
            <a:r>
              <a:rPr lang="nl-NL" sz="1800" dirty="0">
                <a:solidFill>
                  <a:srgbClr val="FFC000"/>
                </a:solidFill>
                <a:latin typeface="Arial" panose="020B0604020202020204" pitchFamily="34" charset="0"/>
              </a:rPr>
              <a:t>4. Onzichtbare dingen zichtbaar maken (bijvoorbeeld krachten of atomen of een heel zonnestelsel in beeld brengen) </a:t>
            </a:r>
          </a:p>
          <a:p>
            <a:r>
              <a:rPr lang="nl-NL" sz="1800" dirty="0">
                <a:solidFill>
                  <a:srgbClr val="FFC000"/>
                </a:solidFill>
                <a:latin typeface="Arial" panose="020B0604020202020204" pitchFamily="34" charset="0"/>
              </a:rPr>
              <a:t>5. Creatieve, laterale denkvaardigheden stimuleren (wat zou er gebeuren als…..?) </a:t>
            </a:r>
          </a:p>
          <a:p>
            <a:r>
              <a:rPr lang="nl-NL" sz="1800" dirty="0">
                <a:solidFill>
                  <a:srgbClr val="FFC000"/>
                </a:solidFill>
                <a:latin typeface="Arial" panose="020B0604020202020204" pitchFamily="34" charset="0"/>
              </a:rPr>
              <a:t>6. Leerlingen een idee geven van het gebruik van natuurkunde in de techniek </a:t>
            </a:r>
          </a:p>
          <a:p>
            <a:r>
              <a:rPr lang="nl-NL" sz="1800" dirty="0">
                <a:solidFill>
                  <a:srgbClr val="FFC000"/>
                </a:solidFill>
                <a:latin typeface="Arial" panose="020B0604020202020204" pitchFamily="34" charset="0"/>
              </a:rPr>
              <a:t>7. Het mogelijk maken om “metingen” te verrichten om een meer kwantitatief begrip te krijgen </a:t>
            </a:r>
          </a:p>
          <a:p>
            <a:r>
              <a:rPr lang="nl-NL" sz="1800" dirty="0">
                <a:solidFill>
                  <a:srgbClr val="FFC000"/>
                </a:solidFill>
                <a:latin typeface="Arial" panose="020B0604020202020204" pitchFamily="34" charset="0"/>
              </a:rPr>
              <a:t>8. een fris, kleurig en aantrekkelijk uiterlijk hebben (dat gaat erg gemakkelijk met Algodoo ™) </a:t>
            </a:r>
          </a:p>
          <a:p>
            <a:r>
              <a:rPr lang="nl-NL" sz="1800" dirty="0">
                <a:solidFill>
                  <a:srgbClr val="FFC000"/>
                </a:solidFill>
                <a:latin typeface="Arial" panose="020B0604020202020204" pitchFamily="34" charset="0"/>
              </a:rPr>
              <a:t>9. leerlingen stimuleren om gebruik te maken van grafieken en deze te leren interpreteren </a:t>
            </a:r>
          </a:p>
          <a:p>
            <a:endParaRPr lang="nl-NL" dirty="0"/>
          </a:p>
        </p:txBody>
      </p:sp>
    </p:spTree>
    <p:extLst>
      <p:ext uri="{BB962C8B-B14F-4D97-AF65-F5344CB8AC3E}">
        <p14:creationId xmlns:p14="http://schemas.microsoft.com/office/powerpoint/2010/main" val="142402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731168"/>
          </a:xfrm>
        </p:spPr>
        <p:txBody>
          <a:bodyPr/>
          <a:lstStyle/>
          <a:p>
            <a:r>
              <a:rPr lang="nl-NL" dirty="0" smtClean="0"/>
              <a:t>Wat gaan we doen?</a:t>
            </a:r>
            <a:endParaRPr lang="nl-NL" dirty="0"/>
          </a:p>
        </p:txBody>
      </p:sp>
      <p:sp>
        <p:nvSpPr>
          <p:cNvPr id="3" name="Tijdelijke aanduiding voor inhoud 2"/>
          <p:cNvSpPr>
            <a:spLocks noGrp="1"/>
          </p:cNvSpPr>
          <p:nvPr>
            <p:ph idx="1"/>
          </p:nvPr>
        </p:nvSpPr>
        <p:spPr>
          <a:xfrm>
            <a:off x="683568" y="1556792"/>
            <a:ext cx="7772400" cy="4464496"/>
          </a:xfrm>
        </p:spPr>
        <p:txBody>
          <a:bodyPr/>
          <a:lstStyle/>
          <a:p>
            <a:r>
              <a:rPr lang="nl-NL" sz="2800" dirty="0" smtClean="0">
                <a:solidFill>
                  <a:srgbClr val="FFC000"/>
                </a:solidFill>
              </a:rPr>
              <a:t>Korte introductie op Algodoo en de nieuwe kennisbasis </a:t>
            </a:r>
          </a:p>
          <a:p>
            <a:r>
              <a:rPr lang="nl-NL" sz="2800" dirty="0" smtClean="0">
                <a:solidFill>
                  <a:srgbClr val="FFC000"/>
                </a:solidFill>
              </a:rPr>
              <a:t>Een paar voorbeelden en mogelijkheden van Algodoo bekijken</a:t>
            </a:r>
          </a:p>
          <a:p>
            <a:r>
              <a:rPr lang="nl-NL" sz="2800" dirty="0" smtClean="0">
                <a:solidFill>
                  <a:srgbClr val="FFC000"/>
                </a:solidFill>
              </a:rPr>
              <a:t>Samen iets ontwerpen </a:t>
            </a:r>
          </a:p>
          <a:p>
            <a:r>
              <a:rPr lang="nl-NL" sz="2800" dirty="0" smtClean="0">
                <a:solidFill>
                  <a:srgbClr val="FFC000"/>
                </a:solidFill>
              </a:rPr>
              <a:t>De leerling als ontwerper</a:t>
            </a:r>
          </a:p>
          <a:p>
            <a:r>
              <a:rPr lang="nl-NL" sz="2800" dirty="0" smtClean="0">
                <a:solidFill>
                  <a:srgbClr val="FFC000"/>
                </a:solidFill>
              </a:rPr>
              <a:t>De lerarenopleiding / hoe wij bij Flos het aangepakt hebben </a:t>
            </a:r>
          </a:p>
          <a:p>
            <a:r>
              <a:rPr lang="nl-NL" sz="2800" dirty="0" smtClean="0">
                <a:solidFill>
                  <a:srgbClr val="FFC000"/>
                </a:solidFill>
              </a:rPr>
              <a:t>Samen vooruitblikken</a:t>
            </a:r>
          </a:p>
          <a:p>
            <a:endParaRPr lang="nl-NL" dirty="0"/>
          </a:p>
        </p:txBody>
      </p:sp>
    </p:spTree>
    <p:extLst>
      <p:ext uri="{BB962C8B-B14F-4D97-AF65-F5344CB8AC3E}">
        <p14:creationId xmlns:p14="http://schemas.microsoft.com/office/powerpoint/2010/main" val="4288331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het nut van een katalysator?</a:t>
            </a:r>
            <a:endParaRPr lang="nl-NL" dirty="0"/>
          </a:p>
        </p:txBody>
      </p:sp>
      <p:sp>
        <p:nvSpPr>
          <p:cNvPr id="3" name="Tijdelijke aanduiding voor inhoud 2"/>
          <p:cNvSpPr>
            <a:spLocks noGrp="1"/>
          </p:cNvSpPr>
          <p:nvPr>
            <p:ph idx="1"/>
          </p:nvPr>
        </p:nvSpPr>
        <p:spPr/>
        <p:txBody>
          <a:bodyPr/>
          <a:lstStyle/>
          <a:p>
            <a:r>
              <a:rPr lang="nl-NL" dirty="0" smtClean="0">
                <a:solidFill>
                  <a:srgbClr val="FFC000"/>
                </a:solidFill>
              </a:rPr>
              <a:t>Zorgt ervoor dat een proces sneller verloopt</a:t>
            </a:r>
            <a:br>
              <a:rPr lang="nl-NL" dirty="0" smtClean="0">
                <a:solidFill>
                  <a:srgbClr val="FFC000"/>
                </a:solidFill>
              </a:rPr>
            </a:br>
            <a:r>
              <a:rPr lang="nl-NL" dirty="0" smtClean="0">
                <a:solidFill>
                  <a:srgbClr val="FFC000"/>
                </a:solidFill>
              </a:rPr>
              <a:t>(ander reactiemechanisme)</a:t>
            </a:r>
          </a:p>
          <a:p>
            <a:r>
              <a:rPr lang="nl-NL" dirty="0" smtClean="0">
                <a:solidFill>
                  <a:srgbClr val="FFC000"/>
                </a:solidFill>
              </a:rPr>
              <a:t>Vergt minder energie</a:t>
            </a:r>
          </a:p>
          <a:p>
            <a:r>
              <a:rPr lang="nl-NL" dirty="0" smtClean="0">
                <a:solidFill>
                  <a:srgbClr val="FFC000"/>
                </a:solidFill>
              </a:rPr>
              <a:t>Vergroot de opbrengst van een proces</a:t>
            </a:r>
            <a:br>
              <a:rPr lang="nl-NL" dirty="0" smtClean="0">
                <a:solidFill>
                  <a:srgbClr val="FFC000"/>
                </a:solidFill>
              </a:rPr>
            </a:br>
            <a:endParaRPr lang="nl-NL" dirty="0" smtClean="0">
              <a:solidFill>
                <a:srgbClr val="FFC000"/>
              </a:solidFill>
            </a:endParaRPr>
          </a:p>
          <a:p>
            <a:r>
              <a:rPr lang="nl-NL" dirty="0" smtClean="0">
                <a:solidFill>
                  <a:srgbClr val="FFC000"/>
                </a:solidFill>
              </a:rPr>
              <a:t>De katalysator wordt zelf niet verbruikt</a:t>
            </a:r>
          </a:p>
          <a:p>
            <a:endParaRPr lang="nl-NL" dirty="0"/>
          </a:p>
        </p:txBody>
      </p:sp>
    </p:spTree>
    <p:extLst>
      <p:ext uri="{BB962C8B-B14F-4D97-AF65-F5344CB8AC3E}">
        <p14:creationId xmlns:p14="http://schemas.microsoft.com/office/powerpoint/2010/main" val="2850678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Ontwerpen is best moeilijk!</a:t>
            </a:r>
            <a:endParaRPr lang="nl-NL" dirty="0"/>
          </a:p>
        </p:txBody>
      </p:sp>
      <p:sp>
        <p:nvSpPr>
          <p:cNvPr id="3" name="Tijdelijke aanduiding voor inhoud 2"/>
          <p:cNvSpPr>
            <a:spLocks noGrp="1"/>
          </p:cNvSpPr>
          <p:nvPr>
            <p:ph idx="1"/>
          </p:nvPr>
        </p:nvSpPr>
        <p:spPr>
          <a:xfrm>
            <a:off x="683568" y="1844824"/>
            <a:ext cx="7772400" cy="2671936"/>
          </a:xfrm>
        </p:spPr>
        <p:txBody>
          <a:bodyPr/>
          <a:lstStyle/>
          <a:p>
            <a:r>
              <a:rPr lang="nl-NL" dirty="0" smtClean="0">
                <a:solidFill>
                  <a:srgbClr val="FFC000"/>
                </a:solidFill>
              </a:rPr>
              <a:t>Divergent denken</a:t>
            </a:r>
          </a:p>
          <a:p>
            <a:r>
              <a:rPr lang="nl-NL" dirty="0" smtClean="0">
                <a:solidFill>
                  <a:srgbClr val="FFC000"/>
                </a:solidFill>
              </a:rPr>
              <a:t>Creativiteit en vindingrijkheid</a:t>
            </a:r>
          </a:p>
          <a:p>
            <a:r>
              <a:rPr lang="nl-NL" dirty="0" smtClean="0">
                <a:solidFill>
                  <a:srgbClr val="FFC000"/>
                </a:solidFill>
              </a:rPr>
              <a:t>Kennis van natuurwetenschap </a:t>
            </a:r>
            <a:endParaRPr lang="nl-NL" dirty="0">
              <a:solidFill>
                <a:srgbClr val="FFC000"/>
              </a:solidFill>
            </a:endParaRPr>
          </a:p>
        </p:txBody>
      </p:sp>
    </p:spTree>
    <p:extLst>
      <p:ext uri="{BB962C8B-B14F-4D97-AF65-F5344CB8AC3E}">
        <p14:creationId xmlns:p14="http://schemas.microsoft.com/office/powerpoint/2010/main" val="603254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5800" y="1981200"/>
            <a:ext cx="7772400" cy="1303784"/>
          </a:xfrm>
        </p:spPr>
        <p:txBody>
          <a:bodyPr/>
          <a:lstStyle/>
          <a:p>
            <a:r>
              <a:rPr lang="nl-NL" dirty="0" smtClean="0">
                <a:solidFill>
                  <a:srgbClr val="FFC000"/>
                </a:solidFill>
              </a:rPr>
              <a:t>Verschijnselen visualiseren en modelleren</a:t>
            </a:r>
            <a:br>
              <a:rPr lang="nl-NL" dirty="0" smtClean="0">
                <a:solidFill>
                  <a:srgbClr val="FFC000"/>
                </a:solidFill>
              </a:rPr>
            </a:br>
            <a:r>
              <a:rPr lang="nl-NL" dirty="0" smtClean="0">
                <a:solidFill>
                  <a:srgbClr val="FFC000"/>
                </a:solidFill>
              </a:rPr>
              <a:t>(natuurkunde, scheikunde, biologie)</a:t>
            </a:r>
          </a:p>
          <a:p>
            <a:r>
              <a:rPr lang="nl-NL" dirty="0" smtClean="0">
                <a:solidFill>
                  <a:srgbClr val="FFC000"/>
                </a:solidFill>
              </a:rPr>
              <a:t>Artefacten ontwerpen </a:t>
            </a:r>
            <a:br>
              <a:rPr lang="nl-NL" dirty="0" smtClean="0">
                <a:solidFill>
                  <a:srgbClr val="FFC000"/>
                </a:solidFill>
              </a:rPr>
            </a:br>
            <a:r>
              <a:rPr lang="nl-NL" dirty="0" smtClean="0">
                <a:solidFill>
                  <a:srgbClr val="FFC000"/>
                </a:solidFill>
              </a:rPr>
              <a:t>(techniek, technologie)</a:t>
            </a:r>
          </a:p>
          <a:p>
            <a:r>
              <a:rPr lang="nl-NL" dirty="0" smtClean="0">
                <a:solidFill>
                  <a:srgbClr val="FFC000"/>
                </a:solidFill>
              </a:rPr>
              <a:t>Leren onderzoeken en ontwerpen</a:t>
            </a:r>
            <a:endParaRPr lang="nl-NL" dirty="0">
              <a:solidFill>
                <a:srgbClr val="FFC000"/>
              </a:solidFill>
            </a:endParaRPr>
          </a:p>
        </p:txBody>
      </p:sp>
      <p:sp>
        <p:nvSpPr>
          <p:cNvPr id="4" name="Titel 1"/>
          <p:cNvSpPr>
            <a:spLocks noGrp="1"/>
          </p:cNvSpPr>
          <p:nvPr>
            <p:ph type="title"/>
          </p:nvPr>
        </p:nvSpPr>
        <p:spPr/>
        <p:txBody>
          <a:bodyPr/>
          <a:lstStyle/>
          <a:p>
            <a:r>
              <a:rPr lang="nl-NL" dirty="0" smtClean="0"/>
              <a:t>Wat kun je met Algodoo (1)?</a:t>
            </a:r>
            <a:br>
              <a:rPr lang="nl-NL" dirty="0" smtClean="0"/>
            </a:br>
            <a:r>
              <a:rPr lang="nl-NL" sz="1600" dirty="0" smtClean="0">
                <a:latin typeface="Arial" panose="020B0604020202020204" pitchFamily="34" charset="0"/>
              </a:rPr>
              <a:t> </a:t>
            </a:r>
            <a:endParaRPr lang="nl-NL" sz="1600" dirty="0">
              <a:latin typeface="Arial" panose="020B0604020202020204" pitchFamily="34" charset="0"/>
            </a:endParaRPr>
          </a:p>
        </p:txBody>
      </p:sp>
    </p:spTree>
    <p:extLst>
      <p:ext uri="{BB962C8B-B14F-4D97-AF65-F5344CB8AC3E}">
        <p14:creationId xmlns:p14="http://schemas.microsoft.com/office/powerpoint/2010/main" val="3979665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kun je met Algodoo (2)?</a:t>
            </a:r>
            <a:br>
              <a:rPr lang="nl-NL" dirty="0" smtClean="0"/>
            </a:br>
            <a:r>
              <a:rPr lang="nl-NL" sz="1600" dirty="0" smtClean="0">
                <a:latin typeface="Arial" panose="020B0604020202020204" pitchFamily="34" charset="0"/>
              </a:rPr>
              <a:t> </a:t>
            </a:r>
            <a:endParaRPr lang="nl-NL" sz="1600" dirty="0">
              <a:latin typeface="Arial" panose="020B0604020202020204" pitchFamily="34" charset="0"/>
            </a:endParaRPr>
          </a:p>
        </p:txBody>
      </p:sp>
      <p:sp>
        <p:nvSpPr>
          <p:cNvPr id="3" name="Tijdelijke aanduiding voor inhoud 2"/>
          <p:cNvSpPr>
            <a:spLocks noGrp="1"/>
          </p:cNvSpPr>
          <p:nvPr>
            <p:ph idx="1"/>
          </p:nvPr>
        </p:nvSpPr>
        <p:spPr>
          <a:xfrm>
            <a:off x="685800" y="1981200"/>
            <a:ext cx="7772400" cy="3248000"/>
          </a:xfrm>
        </p:spPr>
        <p:txBody>
          <a:bodyPr/>
          <a:lstStyle/>
          <a:p>
            <a:pPr marL="0" indent="0">
              <a:buNone/>
            </a:pPr>
            <a:r>
              <a:rPr lang="nl-NL" dirty="0" smtClean="0">
                <a:solidFill>
                  <a:srgbClr val="FFC000"/>
                </a:solidFill>
              </a:rPr>
              <a:t>Ideeën </a:t>
            </a:r>
          </a:p>
          <a:p>
            <a:r>
              <a:rPr lang="nl-NL" dirty="0" smtClean="0">
                <a:solidFill>
                  <a:srgbClr val="FFC000"/>
                </a:solidFill>
              </a:rPr>
              <a:t>Visualiseren (concretiseren)</a:t>
            </a:r>
            <a:endParaRPr lang="nl-NL" dirty="0">
              <a:solidFill>
                <a:srgbClr val="FFC000"/>
              </a:solidFill>
            </a:endParaRPr>
          </a:p>
          <a:p>
            <a:r>
              <a:rPr lang="nl-NL" dirty="0" smtClean="0">
                <a:solidFill>
                  <a:srgbClr val="FFC000"/>
                </a:solidFill>
              </a:rPr>
              <a:t>Uitwisselen (samenwerken)</a:t>
            </a:r>
            <a:endParaRPr lang="nl-NL" dirty="0">
              <a:solidFill>
                <a:srgbClr val="FFC000"/>
              </a:solidFill>
            </a:endParaRPr>
          </a:p>
          <a:p>
            <a:r>
              <a:rPr lang="nl-NL" dirty="0" smtClean="0">
                <a:solidFill>
                  <a:srgbClr val="FFC000"/>
                </a:solidFill>
              </a:rPr>
              <a:t>Testen (uitproberen, onderzoeken)</a:t>
            </a:r>
          </a:p>
          <a:p>
            <a:r>
              <a:rPr lang="nl-NL" dirty="0" smtClean="0">
                <a:solidFill>
                  <a:srgbClr val="FFC000"/>
                </a:solidFill>
              </a:rPr>
              <a:t>Prototypen (werkend model bouwen)</a:t>
            </a:r>
          </a:p>
          <a:p>
            <a:endParaRPr lang="nl-NL" dirty="0"/>
          </a:p>
        </p:txBody>
      </p:sp>
    </p:spTree>
    <p:extLst>
      <p:ext uri="{BB962C8B-B14F-4D97-AF65-F5344CB8AC3E}">
        <p14:creationId xmlns:p14="http://schemas.microsoft.com/office/powerpoint/2010/main" val="778604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 de nieuwe kennisbasis VO:</a:t>
            </a:r>
            <a:endParaRPr lang="nl-NL" dirty="0"/>
          </a:p>
        </p:txBody>
      </p:sp>
      <p:sp>
        <p:nvSpPr>
          <p:cNvPr id="3" name="Tijdelijke aanduiding voor inhoud 2"/>
          <p:cNvSpPr>
            <a:spLocks noGrp="1"/>
          </p:cNvSpPr>
          <p:nvPr>
            <p:ph idx="1"/>
          </p:nvPr>
        </p:nvSpPr>
        <p:spPr>
          <a:xfrm>
            <a:off x="685800" y="1981200"/>
            <a:ext cx="7772400" cy="3175992"/>
          </a:xfrm>
        </p:spPr>
        <p:txBody>
          <a:bodyPr/>
          <a:lstStyle/>
          <a:p>
            <a:r>
              <a:rPr lang="nl-NL" sz="2000" dirty="0" smtClean="0"/>
              <a:t>Het </a:t>
            </a:r>
            <a:r>
              <a:rPr lang="nl-NL" sz="2000" dirty="0"/>
              <a:t>begrip 'kennis' dient breed te worden opgevat. Het omvat 'weten dat', </a:t>
            </a:r>
            <a:r>
              <a:rPr lang="nl-NL" sz="2000" dirty="0">
                <a:solidFill>
                  <a:srgbClr val="FFC000"/>
                </a:solidFill>
              </a:rPr>
              <a:t>'weten hoe', 'weten waarom' </a:t>
            </a:r>
            <a:r>
              <a:rPr lang="nl-NL" sz="2000" dirty="0"/>
              <a:t>en 'weten over weten'. </a:t>
            </a:r>
            <a:endParaRPr lang="nl-NL" sz="2000" dirty="0" smtClean="0"/>
          </a:p>
          <a:p>
            <a:endParaRPr lang="nl-NL" sz="1800" dirty="0"/>
          </a:p>
          <a:p>
            <a:r>
              <a:rPr lang="nl-NL" sz="2000" dirty="0"/>
              <a:t>De kennisbasis is richtinggevend, in de zin van: niet-verplichtend, inspirerend en toekomstbestendig. Wat dit laatste betreft gaat het ook om aansluiting bij de 21e </a:t>
            </a:r>
            <a:r>
              <a:rPr lang="nl-NL" sz="2000" dirty="0" err="1"/>
              <a:t>eeuwse</a:t>
            </a:r>
            <a:r>
              <a:rPr lang="nl-NL" sz="2000" dirty="0"/>
              <a:t> vaardigheden en de manier waarop deze binnen vakgebieden aandacht zouden kunnen krijgen. Het gaat hierbij vooral om kritisch denken, probleem oplossen, creativiteit en informatievaardigheden. </a:t>
            </a:r>
          </a:p>
          <a:p>
            <a:endParaRPr lang="nl-NL" sz="1800" dirty="0"/>
          </a:p>
        </p:txBody>
      </p:sp>
    </p:spTree>
    <p:extLst>
      <p:ext uri="{BB962C8B-B14F-4D97-AF65-F5344CB8AC3E}">
        <p14:creationId xmlns:p14="http://schemas.microsoft.com/office/powerpoint/2010/main" val="3793516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55576" y="1556792"/>
            <a:ext cx="8136904" cy="4752528"/>
          </a:xfrm>
        </p:spPr>
        <p:txBody>
          <a:bodyPr/>
          <a:lstStyle/>
          <a:p>
            <a:pPr marL="0" indent="0">
              <a:buNone/>
            </a:pPr>
            <a:r>
              <a:rPr lang="nl-NL" sz="2400" b="1" i="1" dirty="0">
                <a:solidFill>
                  <a:srgbClr val="FFC000"/>
                </a:solidFill>
              </a:rPr>
              <a:t>Karakteristieke werkwijzen </a:t>
            </a:r>
            <a:r>
              <a:rPr lang="nl-NL" sz="2400" dirty="0"/>
              <a:t>Deze vormen de basis van de manier waarop technici, </a:t>
            </a:r>
            <a:r>
              <a:rPr lang="nl-NL" sz="2400" dirty="0" smtClean="0"/>
              <a:t>wetenschappers </a:t>
            </a:r>
            <a:r>
              <a:rPr lang="nl-NL" sz="2400" dirty="0"/>
              <a:t>en ingenieurs werken. </a:t>
            </a:r>
            <a:endParaRPr lang="nl-NL" sz="2400" dirty="0" smtClean="0"/>
          </a:p>
          <a:p>
            <a:pPr marL="0" indent="0">
              <a:buNone/>
            </a:pPr>
            <a:r>
              <a:rPr lang="nl-NL" sz="2400" dirty="0" smtClean="0"/>
              <a:t>Het </a:t>
            </a:r>
            <a:r>
              <a:rPr lang="nl-NL" sz="2400" dirty="0"/>
              <a:t>gaat om: </a:t>
            </a:r>
          </a:p>
          <a:p>
            <a:pPr marL="0" indent="0">
              <a:buNone/>
            </a:pPr>
            <a:r>
              <a:rPr lang="nl-NL" sz="2000" dirty="0" smtClean="0"/>
              <a:t> </a:t>
            </a:r>
            <a:r>
              <a:rPr lang="nl-NL" sz="2000" dirty="0">
                <a:solidFill>
                  <a:srgbClr val="FFC000"/>
                </a:solidFill>
              </a:rPr>
              <a:t>ontwerpen;</a:t>
            </a:r>
            <a:r>
              <a:rPr lang="nl-NL" sz="2000" dirty="0"/>
              <a:t> </a:t>
            </a:r>
            <a:endParaRPr lang="nl-NL" sz="2000" dirty="0" smtClean="0"/>
          </a:p>
          <a:p>
            <a:pPr marL="0" indent="0">
              <a:buNone/>
            </a:pPr>
            <a:r>
              <a:rPr lang="nl-NL" sz="2000" dirty="0"/>
              <a:t> </a:t>
            </a:r>
            <a:r>
              <a:rPr lang="nl-NL" sz="2000" dirty="0">
                <a:solidFill>
                  <a:srgbClr val="FFC000"/>
                </a:solidFill>
              </a:rPr>
              <a:t>modelontwikkeling en -gebruik; </a:t>
            </a:r>
          </a:p>
          <a:p>
            <a:pPr marL="0" indent="0">
              <a:buNone/>
            </a:pPr>
            <a:r>
              <a:rPr lang="nl-NL" sz="2000" dirty="0" smtClean="0"/>
              <a:t> </a:t>
            </a:r>
            <a:r>
              <a:rPr lang="nl-NL" sz="2000" dirty="0"/>
              <a:t>informatievaardigheden; </a:t>
            </a:r>
          </a:p>
          <a:p>
            <a:pPr marL="0" indent="0">
              <a:buNone/>
            </a:pPr>
            <a:r>
              <a:rPr lang="nl-NL" sz="2000" dirty="0"/>
              <a:t> </a:t>
            </a:r>
            <a:r>
              <a:rPr lang="nl-NL" sz="2000" dirty="0">
                <a:solidFill>
                  <a:srgbClr val="FFC000"/>
                </a:solidFill>
              </a:rPr>
              <a:t>redeneervaardigheden; </a:t>
            </a:r>
          </a:p>
          <a:p>
            <a:pPr marL="0" indent="0">
              <a:buNone/>
            </a:pPr>
            <a:r>
              <a:rPr lang="nl-NL" sz="2000" dirty="0"/>
              <a:t> rekenkundige en wiskundige vaardigheden; </a:t>
            </a:r>
          </a:p>
          <a:p>
            <a:pPr marL="0" indent="0">
              <a:buNone/>
            </a:pPr>
            <a:r>
              <a:rPr lang="nl-NL" sz="2000" dirty="0"/>
              <a:t> </a:t>
            </a:r>
            <a:r>
              <a:rPr lang="nl-NL" sz="2000" dirty="0">
                <a:solidFill>
                  <a:srgbClr val="FFC000"/>
                </a:solidFill>
              </a:rPr>
              <a:t>waarderen en oordelen. </a:t>
            </a:r>
            <a:r>
              <a:rPr lang="nl-NL" sz="2000" dirty="0" smtClean="0">
                <a:solidFill>
                  <a:srgbClr val="FFC000"/>
                </a:solidFill>
              </a:rPr>
              <a:t/>
            </a:r>
            <a:br>
              <a:rPr lang="nl-NL" sz="2000" dirty="0" smtClean="0">
                <a:solidFill>
                  <a:srgbClr val="FFC000"/>
                </a:solidFill>
              </a:rPr>
            </a:br>
            <a:endParaRPr lang="nl-NL" sz="2000" dirty="0">
              <a:solidFill>
                <a:srgbClr val="FFC000"/>
              </a:solidFill>
            </a:endParaRPr>
          </a:p>
          <a:p>
            <a:pPr marL="0" indent="0">
              <a:buNone/>
            </a:pPr>
            <a:r>
              <a:rPr lang="nl-NL" sz="2400" dirty="0" smtClean="0">
                <a:solidFill>
                  <a:srgbClr val="FFC000"/>
                </a:solidFill>
              </a:rPr>
              <a:t>Deze </a:t>
            </a:r>
            <a:r>
              <a:rPr lang="nl-NL" sz="2400" dirty="0">
                <a:solidFill>
                  <a:srgbClr val="FFC000"/>
                </a:solidFill>
              </a:rPr>
              <a:t>werkwijzen zijn geformuleerd als activiteiten. </a:t>
            </a:r>
          </a:p>
        </p:txBody>
      </p:sp>
      <p:sp>
        <p:nvSpPr>
          <p:cNvPr id="4" name="Titel 1"/>
          <p:cNvSpPr>
            <a:spLocks noGrp="1"/>
          </p:cNvSpPr>
          <p:nvPr>
            <p:ph type="title"/>
          </p:nvPr>
        </p:nvSpPr>
        <p:spPr>
          <a:xfrm>
            <a:off x="685800" y="609600"/>
            <a:ext cx="7772400" cy="1143000"/>
          </a:xfrm>
        </p:spPr>
        <p:txBody>
          <a:bodyPr/>
          <a:lstStyle/>
          <a:p>
            <a:pPr algn="l"/>
            <a:r>
              <a:rPr lang="nl-NL" sz="3200" dirty="0" smtClean="0"/>
              <a:t>Uit de nieuwe kennisbasis VO:</a:t>
            </a:r>
            <a:endParaRPr lang="nl-NL" sz="3200" dirty="0"/>
          </a:p>
        </p:txBody>
      </p:sp>
    </p:spTree>
    <p:extLst>
      <p:ext uri="{BB962C8B-B14F-4D97-AF65-F5344CB8AC3E}">
        <p14:creationId xmlns:p14="http://schemas.microsoft.com/office/powerpoint/2010/main" val="4266618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701824"/>
            <a:ext cx="5328592" cy="638944"/>
          </a:xfrm>
        </p:spPr>
        <p:txBody>
          <a:bodyPr/>
          <a:lstStyle/>
          <a:p>
            <a:r>
              <a:rPr lang="nl-NL" sz="3600" dirty="0" smtClean="0"/>
              <a:t>Een paar voorbeelden:</a:t>
            </a:r>
            <a:endParaRPr lang="nl-NL" sz="3600" dirty="0"/>
          </a:p>
        </p:txBody>
      </p:sp>
      <p:sp>
        <p:nvSpPr>
          <p:cNvPr id="4" name="Tekstvak 3"/>
          <p:cNvSpPr txBox="1"/>
          <p:nvPr/>
        </p:nvSpPr>
        <p:spPr>
          <a:xfrm>
            <a:off x="755575" y="1664439"/>
            <a:ext cx="2148345" cy="461665"/>
          </a:xfrm>
          <a:prstGeom prst="rect">
            <a:avLst/>
          </a:prstGeom>
          <a:noFill/>
        </p:spPr>
        <p:txBody>
          <a:bodyPr wrap="none" rtlCol="0">
            <a:spAutoFit/>
          </a:bodyPr>
          <a:lstStyle/>
          <a:p>
            <a:r>
              <a:rPr lang="nl-NL" sz="2400" dirty="0" smtClean="0">
                <a:solidFill>
                  <a:srgbClr val="FFC000"/>
                </a:solidFill>
              </a:rPr>
              <a:t>doseerprobleem</a:t>
            </a:r>
            <a:endParaRPr lang="nl-NL" sz="2400" dirty="0">
              <a:solidFill>
                <a:srgbClr val="FFC000"/>
              </a:solidFill>
            </a:endParaRPr>
          </a:p>
        </p:txBody>
      </p:sp>
      <p:sp>
        <p:nvSpPr>
          <p:cNvPr id="7" name="Tekstvak 6"/>
          <p:cNvSpPr txBox="1"/>
          <p:nvPr/>
        </p:nvSpPr>
        <p:spPr>
          <a:xfrm>
            <a:off x="885419" y="4005064"/>
            <a:ext cx="2018501" cy="461665"/>
          </a:xfrm>
          <a:prstGeom prst="rect">
            <a:avLst/>
          </a:prstGeom>
          <a:noFill/>
        </p:spPr>
        <p:txBody>
          <a:bodyPr wrap="none" rtlCol="0">
            <a:spAutoFit/>
          </a:bodyPr>
          <a:lstStyle/>
          <a:p>
            <a:r>
              <a:rPr lang="nl-NL" sz="2400" dirty="0">
                <a:solidFill>
                  <a:srgbClr val="FFC000"/>
                </a:solidFill>
              </a:rPr>
              <a:t>Kleine deeltjes</a:t>
            </a:r>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533" y="2276872"/>
            <a:ext cx="1504950" cy="122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6658" y="1004898"/>
            <a:ext cx="1108917" cy="1334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927" y="1672302"/>
            <a:ext cx="1287361" cy="1502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a:hlinkClick r:id="rId8" action="ppaction://hlinkfi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6927" y="4466729"/>
            <a:ext cx="1928058" cy="99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hlinkClick r:id="rId10" action="ppaction://hlinkfi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8144" y="4581128"/>
            <a:ext cx="1375145" cy="123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591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ubbles design template">
  <a:themeElements>
    <a:clrScheme name="Kantoorthema 1">
      <a:dk1>
        <a:srgbClr val="000080"/>
      </a:dk1>
      <a:lt1>
        <a:srgbClr val="FFFFFF"/>
      </a:lt1>
      <a:dk2>
        <a:srgbClr val="6699FF"/>
      </a:dk2>
      <a:lt2>
        <a:srgbClr val="00FFCC"/>
      </a:lt2>
      <a:accent1>
        <a:srgbClr val="00CCCC"/>
      </a:accent1>
      <a:accent2>
        <a:srgbClr val="FFFF66"/>
      </a:accent2>
      <a:accent3>
        <a:srgbClr val="B8CAFF"/>
      </a:accent3>
      <a:accent4>
        <a:srgbClr val="DADADA"/>
      </a:accent4>
      <a:accent5>
        <a:srgbClr val="AAE2E2"/>
      </a:accent5>
      <a:accent6>
        <a:srgbClr val="E7E75C"/>
      </a:accent6>
      <a:hlink>
        <a:srgbClr val="FF66CC"/>
      </a:hlink>
      <a:folHlink>
        <a:srgbClr val="99CCFF"/>
      </a:folHlink>
    </a:clrScheme>
    <a:fontScheme name="Kantoorthema">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toorthema 1">
        <a:dk1>
          <a:srgbClr val="000080"/>
        </a:dk1>
        <a:lt1>
          <a:srgbClr val="FFFFFF"/>
        </a:lt1>
        <a:dk2>
          <a:srgbClr val="6699FF"/>
        </a:dk2>
        <a:lt2>
          <a:srgbClr val="00FFCC"/>
        </a:lt2>
        <a:accent1>
          <a:srgbClr val="00CCCC"/>
        </a:accent1>
        <a:accent2>
          <a:srgbClr val="FFFF66"/>
        </a:accent2>
        <a:accent3>
          <a:srgbClr val="B8CAFF"/>
        </a:accent3>
        <a:accent4>
          <a:srgbClr val="DADADA"/>
        </a:accent4>
        <a:accent5>
          <a:srgbClr val="AAE2E2"/>
        </a:accent5>
        <a:accent6>
          <a:srgbClr val="E7E75C"/>
        </a:accent6>
        <a:hlink>
          <a:srgbClr val="FF66CC"/>
        </a:hlink>
        <a:folHlink>
          <a:srgbClr val="99CCFF"/>
        </a:folHlink>
      </a:clrScheme>
      <a:clrMap bg1="dk2" tx1="lt1" bg2="dk1" tx2="lt2" accent1="accent1" accent2="accent2" accent3="accent3" accent4="accent4" accent5="accent5" accent6="accent6" hlink="hlink" folHlink="folHlink"/>
    </a:extraClrScheme>
    <a:extraClrScheme>
      <a:clrScheme name="Kantoorthema 2">
        <a:dk1>
          <a:srgbClr val="000000"/>
        </a:dk1>
        <a:lt1>
          <a:srgbClr val="FFFFFF"/>
        </a:lt1>
        <a:dk2>
          <a:srgbClr val="0000CC"/>
        </a:dk2>
        <a:lt2>
          <a:srgbClr val="CCCCFF"/>
        </a:lt2>
        <a:accent1>
          <a:srgbClr val="00CCCC"/>
        </a:accent1>
        <a:accent2>
          <a:srgbClr val="FFFF66"/>
        </a:accent2>
        <a:accent3>
          <a:srgbClr val="FFFFFF"/>
        </a:accent3>
        <a:accent4>
          <a:srgbClr val="000000"/>
        </a:accent4>
        <a:accent5>
          <a:srgbClr val="AAE2E2"/>
        </a:accent5>
        <a:accent6>
          <a:srgbClr val="E7E75C"/>
        </a:accent6>
        <a:hlink>
          <a:srgbClr val="FF33CC"/>
        </a:hlink>
        <a:folHlink>
          <a:srgbClr val="0066FF"/>
        </a:folHlink>
      </a:clrScheme>
      <a:clrMap bg1="lt1" tx1="dk1" bg2="lt2" tx2="dk2" accent1="accent1" accent2="accent2" accent3="accent3" accent4="accent4" accent5="accent5" accent6="accent6" hlink="hlink" folHlink="folHlink"/>
    </a:extraClrScheme>
    <a:extraClrScheme>
      <a:clrScheme name="Kantoorthema 3">
        <a:dk1>
          <a:srgbClr val="000000"/>
        </a:dk1>
        <a:lt1>
          <a:srgbClr val="FFFFFF"/>
        </a:lt1>
        <a:dk2>
          <a:srgbClr val="000000"/>
        </a:dk2>
        <a:lt2>
          <a:srgbClr val="FFFFFF"/>
        </a:lt2>
        <a:accent1>
          <a:srgbClr val="B2B2B2"/>
        </a:accent1>
        <a:accent2>
          <a:srgbClr val="5F5F5F"/>
        </a:accent2>
        <a:accent3>
          <a:srgbClr val="FFFFFF"/>
        </a:accent3>
        <a:accent4>
          <a:srgbClr val="000000"/>
        </a:accent4>
        <a:accent5>
          <a:srgbClr val="D5D5D5"/>
        </a:accent5>
        <a:accent6>
          <a:srgbClr val="555555"/>
        </a:accent6>
        <a:hlink>
          <a:srgbClr val="868686"/>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Bubbles design template</Template>
  <TotalTime>550</TotalTime>
  <Words>598</Words>
  <Application>Microsoft Office PowerPoint</Application>
  <PresentationFormat>Diavoorstelling (4:3)</PresentationFormat>
  <Paragraphs>73</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Bubbles design template</vt:lpstr>
      <vt:lpstr>Algodoo</vt:lpstr>
      <vt:lpstr>Wat gaan we doen?</vt:lpstr>
      <vt:lpstr>Wat is het nut van een katalysator?</vt:lpstr>
      <vt:lpstr>Ontwerpen is best moeilijk!</vt:lpstr>
      <vt:lpstr>Wat kun je met Algodoo (1)?  </vt:lpstr>
      <vt:lpstr>Wat kun je met Algodoo (2)?  </vt:lpstr>
      <vt:lpstr>Uit de nieuwe kennisbasis VO:</vt:lpstr>
      <vt:lpstr>Uit de nieuwe kennisbasis VO:</vt:lpstr>
      <vt:lpstr>Een paar voorbeelden:</vt:lpstr>
      <vt:lpstr>En nog een paar:</vt:lpstr>
      <vt:lpstr>Een ontwerpprobleem:</vt:lpstr>
      <vt:lpstr>In de wereld van de “echte techniek &amp; wetenschap” neemt de computer een bijzonder belangrijke plaats in.</vt:lpstr>
      <vt:lpstr>PowerPoint-presentatie</vt:lpstr>
      <vt:lpstr>2 ict-vak-modules in het curriculum van Flos</vt:lpstr>
      <vt:lpstr>Ict-vak-2: Algodoo in de klas</vt:lpstr>
      <vt:lpstr>Een educatieve simulatie moet: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Algodoo</dc:title>
  <dc:creator>JLM Smits</dc:creator>
  <cp:lastModifiedBy>Smits,Jos J.L.M.</cp:lastModifiedBy>
  <cp:revision>29</cp:revision>
  <dcterms:created xsi:type="dcterms:W3CDTF">2015-05-16T12:14:12Z</dcterms:created>
  <dcterms:modified xsi:type="dcterms:W3CDTF">2015-05-20T12:46:30Z</dcterms:modified>
</cp:coreProperties>
</file>