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60" r:id="rId4"/>
    <p:sldId id="263" r:id="rId5"/>
    <p:sldId id="264" r:id="rId6"/>
    <p:sldId id="265" r:id="rId7"/>
    <p:sldId id="266" r:id="rId8"/>
    <p:sldId id="293" r:id="rId9"/>
    <p:sldId id="291" r:id="rId10"/>
    <p:sldId id="292" r:id="rId11"/>
    <p:sldId id="271" r:id="rId12"/>
    <p:sldId id="272" r:id="rId13"/>
    <p:sldId id="294" r:id="rId14"/>
    <p:sldId id="295" r:id="rId15"/>
    <p:sldId id="296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8" r:id="rId26"/>
    <p:sldId id="309" r:id="rId27"/>
    <p:sldId id="307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4ED"/>
    <a:srgbClr val="E0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3" autoAdjust="0"/>
    <p:restoredTop sz="94660"/>
  </p:normalViewPr>
  <p:slideViewPr>
    <p:cSldViewPr>
      <p:cViewPr>
        <p:scale>
          <a:sx n="75" d="100"/>
          <a:sy n="75" d="100"/>
        </p:scale>
        <p:origin x="-1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1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7D07A-A5B8-4958-A224-404BFE1377B2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A952-E384-42CD-AF5C-7264E9E5E04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19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CC1FD-DB5D-4814-B264-E6DDFEE6F83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14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A9B21D5-B2CE-4DA5-A66A-5D104B78B8D0}" type="slidenum">
              <a:rPr lang="en-US" sz="1200" smtClean="0">
                <a:solidFill>
                  <a:prstClr val="black"/>
                </a:solidFill>
              </a:rPr>
              <a:pPr eaLnBrk="1" hangingPunct="1">
                <a:defRPr/>
              </a:pPr>
              <a:t>24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BCCE5E4-5A62-405C-9DE8-67BE51CFD010}" type="slidenum">
              <a:rPr lang="en-US" sz="1200" smtClean="0">
                <a:solidFill>
                  <a:prstClr val="black"/>
                </a:solidFill>
              </a:rPr>
              <a:pPr eaLnBrk="1" hangingPunct="1">
                <a:defRPr/>
              </a:pPr>
              <a:t>3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952859E-DA92-4F7F-A8A3-D9E0E29BDF11}" type="slidenum">
              <a:rPr lang="en-US" sz="1200" smtClean="0">
                <a:solidFill>
                  <a:prstClr val="black"/>
                </a:solidFill>
              </a:rPr>
              <a:pPr eaLnBrk="1" hangingPunct="1">
                <a:defRPr/>
              </a:pPr>
              <a:t>4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E9AF4DA-4B85-4BF0-AB36-88EB92C672A8}" type="slidenum">
              <a:rPr lang="en-US" sz="1200" smtClean="0">
                <a:solidFill>
                  <a:prstClr val="black"/>
                </a:solidFill>
              </a:rPr>
              <a:pPr eaLnBrk="1" hangingPunct="1">
                <a:defRPr/>
              </a:pPr>
              <a:t>5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A9B21D5-B2CE-4DA5-A66A-5D104B78B8D0}" type="slidenum">
              <a:rPr lang="en-US" sz="1200" smtClean="0">
                <a:solidFill>
                  <a:prstClr val="black"/>
                </a:solidFill>
              </a:rPr>
              <a:pPr eaLnBrk="1" hangingPunct="1">
                <a:defRPr/>
              </a:pPr>
              <a:t>6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910F9F9-3E5F-4F18-A7D1-C3065B902D9A}" type="slidenum">
              <a:rPr lang="en-US" sz="1200" smtClean="0">
                <a:solidFill>
                  <a:prstClr val="black"/>
                </a:solidFill>
              </a:rPr>
              <a:pPr eaLnBrk="1" hangingPunct="1">
                <a:defRPr/>
              </a:pPr>
              <a:t>8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charset="0"/>
                <a:cs typeface="+mn-cs"/>
              </a:rPr>
              <a:t>ICT is used here for constructing new information and understanding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A9B21D5-B2CE-4DA5-A66A-5D104B78B8D0}" type="slidenum">
              <a:rPr lang="en-US" sz="1200" smtClean="0">
                <a:solidFill>
                  <a:prstClr val="black"/>
                </a:solidFill>
              </a:rPr>
              <a:pPr eaLnBrk="1" hangingPunct="1">
                <a:defRPr/>
              </a:pPr>
              <a:t>10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A9B21D5-B2CE-4DA5-A66A-5D104B78B8D0}" type="slidenum">
              <a:rPr lang="en-US" sz="1200" smtClean="0">
                <a:solidFill>
                  <a:prstClr val="black"/>
                </a:solidFill>
              </a:rPr>
              <a:pPr eaLnBrk="1" hangingPunct="1">
                <a:defRPr/>
              </a:pPr>
              <a:t>11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smtClean="0"/>
              <a:t>Functies experiment noemen</a:t>
            </a:r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AB699D-F799-4987-8E15-381F1EB5C6CE}" type="slidenum">
              <a:rPr lang="nl-NL" smtClean="0"/>
              <a:pPr eaLnBrk="1" hangingPunct="1"/>
              <a:t>16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9E6C-7D44-44CB-8017-A864C3E5C8CE}" type="datetime1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31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221F-2030-43B6-BBE9-4FBE61D960B7}" type="datetime1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23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A42C-B11C-4304-845E-29D3146843FA}" type="datetime1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319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7E698-A676-441D-A368-45A978332986}" type="datetime1">
              <a:rPr lang="nl-NL" smtClean="0">
                <a:solidFill>
                  <a:srgbClr val="000000"/>
                </a:solidFill>
              </a:rPr>
              <a:t>15-5-2013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B82E1-1B02-4708-9406-529B2427F3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58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41388"/>
          </a:xfrm>
        </p:spPr>
        <p:txBody>
          <a:bodyPr/>
          <a:lstStyle>
            <a:lvl1pPr>
              <a:defRPr sz="36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>
            <a:lvl1pPr marL="34290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lang="en-US" sz="2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8E20-B04F-440C-B444-54A5033C0E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0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7D59-5FA8-433C-A12B-CC91D3FB78D6}" type="datetime1">
              <a:rPr lang="nl-NL" smtClean="0">
                <a:solidFill>
                  <a:srgbClr val="000000"/>
                </a:solidFill>
              </a:rPr>
              <a:t>15-5-2013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1656E-6D7E-4C2E-A24A-49C9792D72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07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13100"/>
            <a:ext cx="4038600" cy="2913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13100"/>
            <a:ext cx="4038600" cy="2913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F813F-2695-49DE-A6CB-91FA098BB277}" type="datetime1">
              <a:rPr lang="nl-NL" smtClean="0">
                <a:solidFill>
                  <a:srgbClr val="000000"/>
                </a:solidFill>
              </a:rPr>
              <a:t>15-5-2013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8CF05-288A-45E5-B8D7-4663A002B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5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DA7A-C21B-49A5-8456-B9725B4B3381}" type="datetime1">
              <a:rPr lang="nl-NL" smtClean="0">
                <a:solidFill>
                  <a:srgbClr val="000000"/>
                </a:solidFill>
              </a:rPr>
              <a:t>15-5-2013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412A4-D8B2-49CD-9F1D-C43F0A15EF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91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294C5-DA9C-4260-97F4-3C1DAFD9E216}" type="datetime1">
              <a:rPr lang="nl-NL" smtClean="0">
                <a:solidFill>
                  <a:srgbClr val="000000"/>
                </a:solidFill>
              </a:rPr>
              <a:t>15-5-2013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66C42-9A97-4A04-933D-D3B55ED281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25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5C73A-A0C9-4F23-ADFD-F636FBB86F8C}" type="datetime1">
              <a:rPr lang="nl-NL" smtClean="0">
                <a:solidFill>
                  <a:srgbClr val="000000"/>
                </a:solidFill>
              </a:rPr>
              <a:t>15-5-2013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75D99-D6DB-4AE2-BBC7-183757544F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06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9E94-1285-4A76-9BB2-0401811B1E8B}" type="datetime1">
              <a:rPr lang="nl-NL" smtClean="0">
                <a:solidFill>
                  <a:srgbClr val="000000"/>
                </a:solidFill>
              </a:rPr>
              <a:t>15-5-2013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9A6B6-758C-484A-B5D8-F65ACC7E9F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1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CDB6-9EBE-4148-A296-F88BCB9C3047}" type="datetime1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1823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CFCC-3B65-4CCE-AB01-23743C4E24C7}" type="datetime1">
              <a:rPr lang="nl-NL" smtClean="0">
                <a:solidFill>
                  <a:srgbClr val="000000"/>
                </a:solidFill>
              </a:rPr>
              <a:t>15-5-2013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E9E12-7A05-4146-9437-D891B10B8A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63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89E80-905E-406C-BDD4-5FE8CD6C8248}" type="datetime1">
              <a:rPr lang="nl-NL" smtClean="0">
                <a:solidFill>
                  <a:srgbClr val="000000"/>
                </a:solidFill>
              </a:rPr>
              <a:t>15-5-2013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7399A-F98E-442E-AF52-9B281985FA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17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628775"/>
            <a:ext cx="2071687" cy="4497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628775"/>
            <a:ext cx="6067425" cy="4497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7D160-53CF-4425-AB0B-881DA6A463BD}" type="datetime1">
              <a:rPr lang="nl-NL" smtClean="0">
                <a:solidFill>
                  <a:srgbClr val="000000"/>
                </a:solidFill>
              </a:rPr>
              <a:t>15-5-2013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96AB1-173D-4548-A5AA-4F74A92F7D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89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628775"/>
            <a:ext cx="8229600" cy="9413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3213100"/>
            <a:ext cx="4038600" cy="291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13100"/>
            <a:ext cx="4038600" cy="291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1FAB-B956-4A0D-AF08-80B3742B367C}" type="datetime1">
              <a:rPr lang="nl-NL" smtClean="0">
                <a:solidFill>
                  <a:srgbClr val="000000"/>
                </a:solidFill>
              </a:rPr>
              <a:t>15-5-2013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5132B-536C-4FB0-91F8-A8E3DD983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65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1628775"/>
            <a:ext cx="8291512" cy="4497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idx="13"/>
          </p:nvPr>
        </p:nvSpPr>
        <p:spPr>
          <a:xfrm>
            <a:off x="395288" y="476672"/>
            <a:ext cx="8229600" cy="94138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92BB-263E-46FC-B43D-DE369EC437FB}" type="datetime1">
              <a:rPr lang="nl-NL" smtClean="0">
                <a:solidFill>
                  <a:srgbClr val="000000"/>
                </a:solidFill>
              </a:rPr>
              <a:t>15-5-2013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2771775" y="6245225"/>
            <a:ext cx="36004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A681D-914A-41AD-BF9F-301E748002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7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37AD-1AD9-41AC-B714-80EBEDF75E1B}" type="datetime1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40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23FC-098D-4DD7-BD76-0D9F2D4EC230}" type="datetime1">
              <a:rPr lang="nl-NL" smtClean="0"/>
              <a:t>15-5-2013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11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7B34-8FD1-4BEB-8B6C-BCB73FD972DA}" type="datetime1">
              <a:rPr lang="nl-NL" smtClean="0"/>
              <a:t>15-5-2013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94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7727-F3E0-4683-9AAF-6065A1ED91BA}" type="datetime1">
              <a:rPr lang="nl-NL" smtClean="0"/>
              <a:t>15-5-2013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62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3B43-2589-43FD-8B1C-C9E0E22AD925}" type="datetime1">
              <a:rPr lang="nl-NL" smtClean="0"/>
              <a:t>15-5-2013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88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10518-C1CA-45B0-B004-252AC345835C}" type="datetime1">
              <a:rPr lang="nl-NL" smtClean="0"/>
              <a:t>15-5-2013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90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09EE-AE29-4805-8C15-EB2715B44AEF}" type="datetime1">
              <a:rPr lang="nl-NL" smtClean="0"/>
              <a:t>15-5-2013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43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00" t="87000" r="8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FB973-BE27-4892-ABED-A073CB076EB1}" type="datetime1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5CE4-97BD-4178-A5B2-564B15A0CE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46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nl-NL" sz="3600" b="1" kern="1200" dirty="0">
          <a:solidFill>
            <a:srgbClr val="FFC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00" t="87000" r="8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628775"/>
            <a:ext cx="82296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13100"/>
            <a:ext cx="8229600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D94D0-00DF-45D2-91DE-B5E6A00FB74A}" type="datetime1">
              <a:rPr lang="nl-NL" smtClean="0">
                <a:solidFill>
                  <a:srgbClr val="000000"/>
                </a:solidFill>
              </a:rPr>
              <a:t>15-5-2013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DB8A88-5FA8-4510-A021-E758AC43482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95250"/>
            <a:ext cx="163988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30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ma-science.nl/lesmateriaal/coach6/ovb/index.html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ron@cma-science.nl" TargetMode="External"/><Relationship Id="rId3" Type="http://schemas.openxmlformats.org/officeDocument/2006/relationships/hyperlink" Target="http://cma-science.nl/lesmateriaal/coach6/ovb/index.html" TargetMode="External"/><Relationship Id="rId7" Type="http://schemas.openxmlformats.org/officeDocument/2006/relationships/hyperlink" Target="mailto:vincent@cma-science.nl" TargetMode="External"/><Relationship Id="rId2" Type="http://schemas.openxmlformats.org/officeDocument/2006/relationships/hyperlink" Target="http://cma-science.nl/lesmateriaa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taff.science.uva.nl/~heck/dissertationHeck.pdf" TargetMode="External"/><Relationship Id="rId5" Type="http://schemas.openxmlformats.org/officeDocument/2006/relationships/hyperlink" Target="http://cma-science.nl/videotutorials" TargetMode="External"/><Relationship Id="rId4" Type="http://schemas.openxmlformats.org/officeDocument/2006/relationships/hyperlink" Target="http://cma-science.nl/lesmateriaal/coach6/ictforis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Autofit/>
          </a:bodyPr>
          <a:lstStyle/>
          <a:p>
            <a:r>
              <a:rPr lang="nl-N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 en VinciLab </a:t>
            </a:r>
            <a:br>
              <a:rPr lang="nl-N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mogelijkheden van een rijke ICT-omgeving</a:t>
            </a:r>
            <a:endParaRPr lang="nl-NL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371600"/>
          </a:xfrm>
        </p:spPr>
        <p:txBody>
          <a:bodyPr>
            <a:normAutofit fontScale="55000" lnSpcReduction="20000"/>
          </a:bodyPr>
          <a:lstStyle/>
          <a:p>
            <a:r>
              <a:rPr lang="nl-NL" dirty="0" smtClean="0"/>
              <a:t>Vincent Dorenbos</a:t>
            </a:r>
          </a:p>
          <a:p>
            <a:r>
              <a:rPr lang="nl-NL" dirty="0" smtClean="0"/>
              <a:t>Ron Vonk</a:t>
            </a:r>
          </a:p>
          <a:p>
            <a:endParaRPr lang="nl-NL" dirty="0" smtClean="0"/>
          </a:p>
          <a:p>
            <a:r>
              <a:rPr lang="nl-NL" b="1" dirty="0" smtClean="0"/>
              <a:t>ECENT Conferentie Digitale Didactiek</a:t>
            </a:r>
          </a:p>
          <a:p>
            <a:r>
              <a:rPr lang="nl-NL" b="1" dirty="0" smtClean="0"/>
              <a:t>15 mei 2013</a:t>
            </a:r>
            <a:endParaRPr lang="nl-NL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743200"/>
            <a:ext cx="2362200" cy="2007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24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2514600"/>
            <a:ext cx="3473876" cy="2045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5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746125" y="1484313"/>
            <a:ext cx="8074025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9BC7F-6072-4C5D-B3D1-E36AC1048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" y="333375"/>
            <a:ext cx="8893175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l-NL" sz="36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Coach &amp; geluid</a:t>
            </a:r>
            <a:endParaRPr lang="nl-NL" sz="36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9572" y="1493932"/>
            <a:ext cx="8074025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Geluidsdruk meten met geluidsensor in Pa, en geluidsniveau in dB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Importeren van *.</a:t>
            </a:r>
            <a:r>
              <a:rPr lang="nl-NL" sz="2000" dirty="0" err="1" smtClean="0">
                <a:solidFill>
                  <a:srgbClr val="000000"/>
                </a:solidFill>
              </a:rPr>
              <a:t>wav</a:t>
            </a:r>
            <a:r>
              <a:rPr lang="nl-NL" sz="2000" dirty="0" smtClean="0">
                <a:solidFill>
                  <a:srgbClr val="000000"/>
                </a:solidFill>
              </a:rPr>
              <a:t> en *.mp3 bestanden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Geluid berekenen met een model en de gegevens afspelen als geluid of exporteren als *.</a:t>
            </a:r>
            <a:r>
              <a:rPr lang="nl-NL" sz="2000" dirty="0" err="1" smtClean="0">
                <a:solidFill>
                  <a:srgbClr val="000000"/>
                </a:solidFill>
              </a:rPr>
              <a:t>wav</a:t>
            </a:r>
            <a:r>
              <a:rPr lang="nl-NL" sz="2000" dirty="0" smtClean="0">
                <a:solidFill>
                  <a:srgbClr val="000000"/>
                </a:solidFill>
              </a:rPr>
              <a:t> bestand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Ondersteuning van de interne geluidskaart als sensor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Voorbeeld ‘synthesizer’: 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0000"/>
                </a:solidFill>
              </a:rPr>
              <a:t>Afspelen van berekend geluid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0000"/>
                </a:solidFill>
              </a:rPr>
              <a:t>Modelvariabele aansturen vanuit (geschetste) grafiek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nl-NL" sz="2000" dirty="0" smtClean="0">
              <a:solidFill>
                <a:srgbClr val="000000"/>
              </a:solidFill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endParaRPr lang="nl-NL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774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746125" y="1484313"/>
            <a:ext cx="8074025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9BC7F-6072-4C5D-B3D1-E36AC1048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" y="333375"/>
            <a:ext cx="8893175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l-NL" sz="36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Coach modelleren van processen</a:t>
            </a:r>
            <a:endParaRPr lang="nl-NL" sz="36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9572" y="1493932"/>
            <a:ext cx="8074025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Modelleren in grafische omgeving, vergelijkingen of tekstmodus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Grafische omgeving werkt als stock &amp; flow aanpak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Speciaal grafisch symbool voor processen: Procesvariabele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Maakt het mogelijk om chemische reacties of biologische processen te modelleren.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endParaRPr lang="nl-NL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52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Videometen aan hogesnelheidsfilmpje:</a:t>
            </a:r>
            <a:br>
              <a:rPr lang="nl-NL" smtClean="0"/>
            </a:br>
            <a:r>
              <a:rPr lang="nl-NL" smtClean="0"/>
              <a:t>resonantie bij contrabas 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238744" cy="23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Meetwaarden gebruiken om nieuwe variabele te berekenen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705600" cy="436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6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0549"/>
            <a:ext cx="8229600" cy="396526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2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Didactisch kader: lesmateriaal Onne van Buuren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20905" cy="132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23542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9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43" y="-19459"/>
            <a:ext cx="8229600" cy="1143000"/>
          </a:xfrm>
        </p:spPr>
        <p:txBody>
          <a:bodyPr/>
          <a:lstStyle/>
          <a:p>
            <a:r>
              <a:rPr lang="nl-NL" dirty="0" smtClean="0"/>
              <a:t>Modelleerproces (“cyclus”)</a:t>
            </a:r>
            <a:endParaRPr lang="nl-NL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696200" cy="3417888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Combinatie met experiment </a:t>
            </a:r>
          </a:p>
          <a:p>
            <a:pPr lvl="1"/>
            <a:r>
              <a:rPr lang="nl-NL" dirty="0" smtClean="0"/>
              <a:t>Eerst werkelijkheid leren </a:t>
            </a:r>
            <a:r>
              <a:rPr lang="nl-NL" dirty="0" err="1" smtClean="0"/>
              <a:t>kennnen</a:t>
            </a:r>
            <a:endParaRPr lang="nl-NL" dirty="0" smtClean="0"/>
          </a:p>
          <a:p>
            <a:pPr lvl="1"/>
            <a:r>
              <a:rPr lang="nl-NL" sz="2000" dirty="0" smtClean="0"/>
              <a:t>data voor evaluatie</a:t>
            </a:r>
          </a:p>
          <a:p>
            <a:pPr lvl="1"/>
            <a:r>
              <a:rPr lang="nl-NL" sz="2000" dirty="0" smtClean="0"/>
              <a:t>(</a:t>
            </a:r>
            <a:r>
              <a:rPr lang="nl-NL" sz="2000" dirty="0" smtClean="0">
                <a:sym typeface="Wingdings" pitchFamily="2" charset="2"/>
              </a:rPr>
              <a:t>wetenschappelijke methode)</a:t>
            </a:r>
            <a:endParaRPr lang="nl-NL" sz="2000" dirty="0" smtClean="0"/>
          </a:p>
          <a:p>
            <a:pPr fontAlgn="base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nl-NL" sz="2000" dirty="0">
                <a:solidFill>
                  <a:srgbClr val="000000"/>
                </a:solidFill>
              </a:rPr>
              <a:t>Veel vaardigheden</a:t>
            </a:r>
          </a:p>
          <a:p>
            <a:pPr lvl="1"/>
            <a:r>
              <a:rPr lang="nl-NL" sz="2000" dirty="0" smtClean="0"/>
              <a:t>Omgaan met apparatuur, modelleertaal</a:t>
            </a:r>
          </a:p>
          <a:p>
            <a:pPr lvl="1"/>
            <a:r>
              <a:rPr lang="nl-NL" sz="2000" dirty="0" smtClean="0"/>
              <a:t>Conceptuele blik</a:t>
            </a:r>
          </a:p>
          <a:p>
            <a:pPr lvl="1"/>
            <a:r>
              <a:rPr lang="nl-NL" sz="2000" dirty="0" smtClean="0"/>
              <a:t>Wiskundige vaardigheden (formules, grafieken)</a:t>
            </a:r>
          </a:p>
          <a:p>
            <a:pPr lvl="1"/>
            <a:r>
              <a:rPr lang="nl-NL" sz="2000" dirty="0" err="1" smtClean="0"/>
              <a:t>Modeldenken</a:t>
            </a:r>
            <a:endParaRPr lang="nl-NL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30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Belangrijkste resultaat: </a:t>
            </a:r>
            <a:endParaRPr lang="nl-NL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3859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nl-NL" sz="2600" dirty="0"/>
              <a:t>Modelleren vereist veel verschillende vaardigheden </a:t>
            </a:r>
            <a:br>
              <a:rPr lang="nl-NL" sz="2600" dirty="0"/>
            </a:br>
            <a:r>
              <a:rPr lang="nl-NL" sz="2600" dirty="0">
                <a:sym typeface="Wingdings" pitchFamily="2" charset="2"/>
              </a:rPr>
              <a:t> analogie met practicum</a:t>
            </a:r>
          </a:p>
          <a:p>
            <a:pPr>
              <a:spcBef>
                <a:spcPts val="600"/>
              </a:spcBef>
              <a:defRPr/>
            </a:pPr>
            <a:r>
              <a:rPr lang="nl-NL" sz="2600" dirty="0"/>
              <a:t>Kies beperkt aantal doelen per opdracht</a:t>
            </a:r>
          </a:p>
          <a:p>
            <a:pPr>
              <a:spcBef>
                <a:spcPts val="600"/>
              </a:spcBef>
              <a:defRPr/>
            </a:pPr>
            <a:r>
              <a:rPr lang="nl-NL" sz="2600" dirty="0"/>
              <a:t>Oefen basisvaardigheden:</a:t>
            </a:r>
          </a:p>
          <a:p>
            <a:pPr lvl="1"/>
            <a:r>
              <a:rPr lang="nl-NL" sz="2600" dirty="0"/>
              <a:t> eerst apart, en</a:t>
            </a:r>
          </a:p>
          <a:p>
            <a:pPr lvl="1"/>
            <a:r>
              <a:rPr lang="nl-NL" sz="2600" dirty="0"/>
              <a:t> op een begripsmatig eenvoudig onderwerp</a:t>
            </a:r>
            <a:endParaRPr lang="nl-NL" sz="2600" dirty="0">
              <a:sym typeface="Wingdings" pitchFamily="2" charset="2"/>
            </a:endParaRPr>
          </a:p>
          <a:p>
            <a:pPr>
              <a:spcBef>
                <a:spcPts val="600"/>
              </a:spcBef>
              <a:defRPr/>
            </a:pPr>
            <a:r>
              <a:rPr lang="nl-NL" sz="2600" dirty="0" err="1"/>
              <a:t>Apparatuurvaardigheden</a:t>
            </a:r>
            <a:r>
              <a:rPr lang="nl-NL" sz="2600" dirty="0"/>
              <a:t> eerst </a:t>
            </a:r>
          </a:p>
          <a:p>
            <a:pPr>
              <a:spcBef>
                <a:spcPts val="600"/>
              </a:spcBef>
              <a:defRPr/>
            </a:pPr>
            <a:r>
              <a:rPr lang="nl-NL" sz="2600" dirty="0"/>
              <a:t>‘kookboek werkt’ </a:t>
            </a:r>
            <a:r>
              <a:rPr lang="nl-NL" sz="2600" dirty="0">
                <a:sym typeface="Wingdings" pitchFamily="2" charset="2"/>
              </a:rPr>
              <a:t> film.</a:t>
            </a:r>
          </a:p>
          <a:p>
            <a:pPr marL="0" indent="0" fontAlgn="base">
              <a:spcBef>
                <a:spcPts val="600"/>
              </a:spcBef>
              <a:spcAft>
                <a:spcPct val="0"/>
              </a:spcAft>
              <a:buNone/>
              <a:defRPr/>
            </a:pPr>
            <a:endParaRPr lang="nl-NL" sz="2400" dirty="0">
              <a:solidFill>
                <a:srgbClr val="000000"/>
              </a:solidFill>
            </a:endParaRPr>
          </a:p>
          <a:p>
            <a:endParaRPr lang="nl-NL" dirty="0" smtClean="0"/>
          </a:p>
          <a:p>
            <a:pPr marL="0" indent="0" fontAlgn="base">
              <a:spcBef>
                <a:spcPts val="600"/>
              </a:spcBef>
              <a:spcAft>
                <a:spcPct val="0"/>
              </a:spcAft>
              <a:buNone/>
              <a:defRPr/>
            </a:pPr>
            <a:endParaRPr lang="nl-NL" sz="2400" dirty="0">
              <a:solidFill>
                <a:srgbClr val="000000"/>
              </a:solidFill>
            </a:endParaRPr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95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Gebruik van instructiefilms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>
                <a:hlinkClick r:id="rId2"/>
              </a:rPr>
              <a:t>http://cma-science.nl/lesmateriaal/coach6/ovb/index.html</a:t>
            </a:r>
            <a:r>
              <a:rPr lang="nl-NL" sz="2400" dirty="0" smtClean="0"/>
              <a:t>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7913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0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Voorbeeld: race van Usain Bolt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859732" cy="42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1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2925"/>
            <a:ext cx="9144000" cy="9413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CMA: </a:t>
            </a:r>
            <a:r>
              <a:rPr lang="en-US" b="1" dirty="0" err="1" smtClean="0">
                <a:cs typeface="+mj-cs"/>
              </a:rPr>
              <a:t>karakterisering</a:t>
            </a:r>
            <a:endParaRPr lang="en-US" b="1" dirty="0" smtClean="0">
              <a:cs typeface="+mj-cs"/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 fontAlgn="base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nl-NL" sz="2000" dirty="0">
                <a:solidFill>
                  <a:srgbClr val="000000"/>
                </a:solidFill>
              </a:rPr>
              <a:t>Missie: CMA </a:t>
            </a:r>
            <a:r>
              <a:rPr lang="nl-NL" sz="2000" dirty="0">
                <a:solidFill>
                  <a:srgbClr val="000000"/>
                </a:solidFill>
              </a:rPr>
              <a:t>is een breed bèta-didactische organisatie, met als belangrijkste doel het bèta-onderwijs te verbeteren en verrijken met innovatieve en aantrekkelijke </a:t>
            </a:r>
            <a:r>
              <a:rPr lang="nl-NL" sz="2000" dirty="0" err="1">
                <a:solidFill>
                  <a:srgbClr val="000000"/>
                </a:solidFill>
              </a:rPr>
              <a:t>ict</a:t>
            </a:r>
            <a:r>
              <a:rPr lang="nl-NL" sz="2000" dirty="0">
                <a:solidFill>
                  <a:srgbClr val="000000"/>
                </a:solidFill>
              </a:rPr>
              <a:t>-toepassingen</a:t>
            </a:r>
          </a:p>
          <a:p>
            <a:pPr marL="342900" lvl="1" indent="-342900" fontAlgn="base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nl-NL" sz="2000" dirty="0">
                <a:solidFill>
                  <a:srgbClr val="000000"/>
                </a:solidFill>
              </a:rPr>
              <a:t>In samenwerking met scholen, docenten, lerarenopleiders, uitgevers en ministerie en (</a:t>
            </a:r>
            <a:r>
              <a:rPr lang="nl-NL" sz="2000" dirty="0" err="1">
                <a:solidFill>
                  <a:srgbClr val="000000"/>
                </a:solidFill>
              </a:rPr>
              <a:t>inter</a:t>
            </a:r>
            <a:r>
              <a:rPr lang="nl-NL" sz="2000" dirty="0">
                <a:solidFill>
                  <a:srgbClr val="000000"/>
                </a:solidFill>
              </a:rPr>
              <a:t>)nationale partners</a:t>
            </a:r>
          </a:p>
          <a:p>
            <a:pPr marL="342900" lvl="1" indent="-342900" fontAlgn="base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nl-NL" sz="2000" dirty="0">
                <a:solidFill>
                  <a:srgbClr val="000000"/>
                </a:solidFill>
              </a:rPr>
              <a:t>Bieden van goede en diverse Ondersteuning aan scholen en docenten bij innovatief bèta-onderwijs</a:t>
            </a:r>
          </a:p>
          <a:p>
            <a:pPr marL="342900" lvl="1" indent="-342900" fontAlgn="base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nl-NL" sz="2000" dirty="0">
                <a:solidFill>
                  <a:srgbClr val="000000"/>
                </a:solidFill>
              </a:rPr>
              <a:t>Bieden van Nascholing</a:t>
            </a:r>
          </a:p>
          <a:p>
            <a:pPr marL="342900" lvl="1" indent="-342900" fontAlgn="base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nl-NL" sz="2000" dirty="0">
                <a:solidFill>
                  <a:srgbClr val="000000"/>
                </a:solidFill>
              </a:rPr>
              <a:t>Ontwikkelen</a:t>
            </a:r>
            <a:r>
              <a:rPr lang="nl-NL" sz="2000" dirty="0">
                <a:solidFill>
                  <a:srgbClr val="000000"/>
                </a:solidFill>
              </a:rPr>
              <a:t> van </a:t>
            </a:r>
            <a:r>
              <a:rPr lang="nl-NL" sz="2000" dirty="0">
                <a:solidFill>
                  <a:srgbClr val="000000"/>
                </a:solidFill>
              </a:rPr>
              <a:t>software</a:t>
            </a:r>
            <a:r>
              <a:rPr lang="nl-NL" sz="2000" dirty="0">
                <a:solidFill>
                  <a:srgbClr val="000000"/>
                </a:solidFill>
              </a:rPr>
              <a:t>, </a:t>
            </a:r>
            <a:r>
              <a:rPr lang="nl-NL" sz="2000" dirty="0">
                <a:solidFill>
                  <a:srgbClr val="000000"/>
                </a:solidFill>
              </a:rPr>
              <a:t>hardware</a:t>
            </a:r>
            <a:r>
              <a:rPr lang="nl-NL" sz="2000" dirty="0">
                <a:solidFill>
                  <a:srgbClr val="000000"/>
                </a:solidFill>
              </a:rPr>
              <a:t> en lesmaterialen </a:t>
            </a:r>
          </a:p>
          <a:p>
            <a:pPr marL="342900" lvl="1" indent="-342900" fontAlgn="base">
              <a:lnSpc>
                <a:spcPct val="125000"/>
              </a:lnSpc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nl-NL" sz="2000" dirty="0">
                <a:solidFill>
                  <a:srgbClr val="000000"/>
                </a:solidFill>
              </a:rPr>
              <a:t>Deelname aan Europese </a:t>
            </a:r>
            <a:r>
              <a:rPr lang="nl-NL" sz="2000" dirty="0">
                <a:solidFill>
                  <a:srgbClr val="000000"/>
                </a:solidFill>
              </a:rPr>
              <a:t>projecten</a:t>
            </a: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Voorbeeld: remweg van twee auto’s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pPr/>
              <a:t>20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4617720" cy="42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2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Synchrone video opname bij sensormeting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t>21</a:t>
            </a:fld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8686"/>
            <a:ext cx="8770237" cy="44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0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Pluspunten, valkuilen, oplossingen</a:t>
            </a:r>
            <a:endParaRPr lang="nl-NL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sz="2400" dirty="0">
                <a:solidFill>
                  <a:srgbClr val="000000"/>
                </a:solidFill>
              </a:rPr>
              <a:t>Leren door te modelleren</a:t>
            </a:r>
          </a:p>
          <a:p>
            <a:pPr>
              <a:lnSpc>
                <a:spcPct val="90000"/>
              </a:lnSpc>
            </a:pPr>
            <a:r>
              <a:rPr lang="nl-NL" sz="2400" dirty="0">
                <a:solidFill>
                  <a:srgbClr val="000000"/>
                </a:solidFill>
              </a:rPr>
              <a:t>+: realistischer natuurkunde</a:t>
            </a:r>
          </a:p>
          <a:p>
            <a:pPr>
              <a:lnSpc>
                <a:spcPct val="90000"/>
              </a:lnSpc>
            </a:pPr>
            <a:r>
              <a:rPr lang="nl-NL" sz="2400" dirty="0">
                <a:solidFill>
                  <a:srgbClr val="000000"/>
                </a:solidFill>
              </a:rPr>
              <a:t>+: combinatie met experiment </a:t>
            </a:r>
            <a:r>
              <a:rPr lang="nl-NL" sz="240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nl-NL" sz="2400" dirty="0">
                <a:solidFill>
                  <a:srgbClr val="000000"/>
                </a:solidFill>
              </a:rPr>
              <a:t> zorgt voor focus, stimuleert reflectie, zelfcorrectie</a:t>
            </a:r>
          </a:p>
          <a:p>
            <a:pPr>
              <a:lnSpc>
                <a:spcPct val="90000"/>
              </a:lnSpc>
            </a:pPr>
            <a:r>
              <a:rPr lang="nl-NL" sz="2400" dirty="0">
                <a:solidFill>
                  <a:srgbClr val="000000"/>
                </a:solidFill>
              </a:rPr>
              <a:t>+: leren van rechtstreeks verband tussen modelparameter en modeloutput</a:t>
            </a:r>
          </a:p>
          <a:p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pPr/>
              <a:t>22</a:t>
            </a:fld>
            <a:endParaRPr lang="nl-NL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4267200"/>
            <a:ext cx="4532313" cy="215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1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Pluspunten, valkuilen, oplossingen</a:t>
            </a:r>
            <a:endParaRPr lang="nl-NL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05063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Leren door modelleren</a:t>
            </a:r>
          </a:p>
          <a:p>
            <a:r>
              <a:rPr lang="nl-NL" dirty="0" smtClean="0"/>
              <a:t>minpunten: </a:t>
            </a:r>
          </a:p>
          <a:p>
            <a:r>
              <a:rPr lang="nl-NL" dirty="0" smtClean="0"/>
              <a:t>- : Onderliggend model wordt niet zonder meer in redeneringen gebruikt</a:t>
            </a:r>
          </a:p>
          <a:p>
            <a:r>
              <a:rPr lang="nl-NL" dirty="0" smtClean="0"/>
              <a:t>- : Curvefitten: niet zonder meer op basis van conceptueel inzicht</a:t>
            </a:r>
          </a:p>
          <a:p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97325"/>
            <a:ext cx="4105275" cy="288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05263"/>
            <a:ext cx="3816350" cy="282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7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746125" y="1484313"/>
            <a:ext cx="8074025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9BC7F-6072-4C5D-B3D1-E36AC1048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" y="333375"/>
            <a:ext cx="8893175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l-NL" sz="36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Nieuwe hardware</a:t>
            </a:r>
            <a:endParaRPr lang="nl-NL" sz="36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98783" y="1484313"/>
            <a:ext cx="5839216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Dataloggers </a:t>
            </a:r>
            <a:r>
              <a:rPr lang="nl-NL" sz="2000" dirty="0" err="1" smtClean="0">
                <a:solidFill>
                  <a:srgbClr val="000000"/>
                </a:solidFill>
              </a:rPr>
              <a:t>MoLab</a:t>
            </a:r>
            <a:r>
              <a:rPr lang="nl-NL" sz="2000" dirty="0" smtClean="0">
                <a:solidFill>
                  <a:srgbClr val="000000"/>
                </a:solidFill>
              </a:rPr>
              <a:t> en VinciLab 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Met Coach-versie aan boord voor meten en verwerken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Bestuurd door kleuren </a:t>
            </a:r>
            <a:r>
              <a:rPr lang="nl-NL" sz="2000" dirty="0" err="1" smtClean="0">
                <a:solidFill>
                  <a:srgbClr val="000000"/>
                </a:solidFill>
              </a:rPr>
              <a:t>touchscreen</a:t>
            </a:r>
            <a:endParaRPr lang="nl-NL" sz="2000" dirty="0" smtClean="0">
              <a:solidFill>
                <a:srgbClr val="000000"/>
              </a:solidFill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err="1" smtClean="0">
                <a:solidFill>
                  <a:srgbClr val="000000"/>
                </a:solidFill>
              </a:rPr>
              <a:t>MoLab</a:t>
            </a:r>
            <a:r>
              <a:rPr lang="nl-NL" sz="2000" dirty="0" smtClean="0">
                <a:solidFill>
                  <a:srgbClr val="000000"/>
                </a:solidFill>
              </a:rPr>
              <a:t> voor ML-sensoren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VinciLab voor BT-sensoren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VinciLab met </a:t>
            </a:r>
            <a:r>
              <a:rPr lang="nl-NL" sz="2000" dirty="0" err="1" smtClean="0">
                <a:solidFill>
                  <a:srgbClr val="000000"/>
                </a:solidFill>
              </a:rPr>
              <a:t>WiFi</a:t>
            </a:r>
            <a:r>
              <a:rPr lang="nl-NL" sz="2000" dirty="0" smtClean="0">
                <a:solidFill>
                  <a:srgbClr val="000000"/>
                </a:solidFill>
              </a:rPr>
              <a:t>, </a:t>
            </a:r>
            <a:r>
              <a:rPr lang="nl-NL" sz="2000" dirty="0" err="1" smtClean="0">
                <a:solidFill>
                  <a:srgbClr val="000000"/>
                </a:solidFill>
              </a:rPr>
              <a:t>bluetooth</a:t>
            </a:r>
            <a:r>
              <a:rPr lang="nl-NL" sz="2000" dirty="0" smtClean="0">
                <a:solidFill>
                  <a:srgbClr val="000000"/>
                </a:solidFill>
              </a:rPr>
              <a:t> voor koppeling met tablet of computer en meten tot 1 MHz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endParaRPr lang="nl-NL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1484313"/>
            <a:ext cx="2391873" cy="3849687"/>
            <a:chOff x="6555089" y="1484313"/>
            <a:chExt cx="2391873" cy="38496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788" y="1484313"/>
              <a:ext cx="2194374" cy="156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55089" y="3657600"/>
              <a:ext cx="2391873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2570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Producten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Char char="–"/>
              <a:defRPr/>
            </a:pPr>
            <a:endParaRPr lang="nl-NL" sz="2000" dirty="0" smtClean="0">
              <a:latin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nl-NL" sz="2400" dirty="0" smtClean="0">
                <a:latin typeface="Arial" pitchFamily="34" charset="0"/>
              </a:rPr>
              <a:t>Eigen ontwikkeling van producten software en hardware </a:t>
            </a:r>
            <a:r>
              <a:rPr lang="nl-NL" sz="2400" dirty="0" smtClean="0">
                <a:latin typeface="Arial" pitchFamily="34" charset="0"/>
              </a:rPr>
              <a:t>op </a:t>
            </a:r>
            <a:r>
              <a:rPr lang="nl-NL" sz="2400" dirty="0" smtClean="0">
                <a:latin typeface="Arial" pitchFamily="34" charset="0"/>
              </a:rPr>
              <a:t>basis van onderwijsonderzoek en try-outs op scholen</a:t>
            </a:r>
          </a:p>
          <a:p>
            <a:pPr marL="342900" lvl="1" indent="-342900" eaLnBrk="1" hangingPunct="1">
              <a:lnSpc>
                <a:spcPct val="125000"/>
              </a:lnSpc>
              <a:buBlip>
                <a:blip r:embed="rId2"/>
              </a:buBlip>
            </a:pPr>
            <a:r>
              <a:rPr lang="nl-NL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Productie van hardware door professionele bedrijven, volgens de ISO-standaarden, wat leidt tot hoogwaardige, moderne </a:t>
            </a:r>
            <a:r>
              <a:rPr lang="nl-NL" sz="2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producten</a:t>
            </a:r>
            <a:endParaRPr lang="nl-NL" sz="24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8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Bronnen voor lesmateriaal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>
                <a:hlinkClick r:id="rId2"/>
              </a:rPr>
              <a:t>http://cma-science.nl/lesmateriaal</a:t>
            </a:r>
            <a:endParaRPr lang="nl-NL" sz="2400" dirty="0" smtClean="0"/>
          </a:p>
          <a:p>
            <a:r>
              <a:rPr lang="nl-NL" sz="2400" dirty="0">
                <a:hlinkClick r:id="rId3"/>
              </a:rPr>
              <a:t>http://cma-science.nl/lesmateriaal/coach6/ovb/index.html</a:t>
            </a:r>
            <a:endParaRPr lang="nl-NL" sz="2400" dirty="0" smtClean="0"/>
          </a:p>
          <a:p>
            <a:r>
              <a:rPr lang="nl-NL" sz="2400" dirty="0">
                <a:hlinkClick r:id="rId4"/>
              </a:rPr>
              <a:t>http://cma-science.nl/lesmateriaal/coach6/ictforist</a:t>
            </a:r>
            <a:r>
              <a:rPr lang="nl-NL" sz="2400" dirty="0" smtClean="0">
                <a:hlinkClick r:id="rId4"/>
              </a:rPr>
              <a:t>/</a:t>
            </a:r>
            <a:r>
              <a:rPr lang="nl-NL" sz="2400" dirty="0" smtClean="0"/>
              <a:t> </a:t>
            </a:r>
          </a:p>
          <a:p>
            <a:r>
              <a:rPr lang="nl-NL" sz="2400" dirty="0" smtClean="0">
                <a:hlinkClick r:id="rId5"/>
              </a:rPr>
              <a:t>http://cma-science.nl/videotutorials</a:t>
            </a:r>
            <a:r>
              <a:rPr lang="nl-NL" sz="2400" dirty="0" smtClean="0"/>
              <a:t> </a:t>
            </a:r>
            <a:endParaRPr lang="nl-NL" sz="2400" dirty="0" smtClean="0"/>
          </a:p>
          <a:p>
            <a:r>
              <a:rPr lang="nl-NL" u="sng" dirty="0">
                <a:hlinkClick r:id="rId6"/>
              </a:rPr>
              <a:t>http://staff.science.uva.nl/~heck/dissertationHeck.pdf</a:t>
            </a:r>
            <a:endParaRPr lang="nl-NL" sz="2400" dirty="0" smtClean="0"/>
          </a:p>
          <a:p>
            <a:endParaRPr lang="nl-NL" sz="2400" dirty="0"/>
          </a:p>
          <a:p>
            <a:endParaRPr lang="nl-NL" sz="2400" dirty="0" smtClean="0"/>
          </a:p>
          <a:p>
            <a:endParaRPr lang="nl-NL" sz="2400" dirty="0"/>
          </a:p>
          <a:p>
            <a:pPr marL="0" indent="0" algn="ctr">
              <a:buNone/>
            </a:pPr>
            <a:r>
              <a:rPr lang="nl-NL" sz="2400" dirty="0" smtClean="0">
                <a:hlinkClick r:id="rId7"/>
              </a:rPr>
              <a:t>vincent@cma-science.nl</a:t>
            </a:r>
            <a:endParaRPr lang="nl-NL" sz="2400" dirty="0" smtClean="0"/>
          </a:p>
          <a:p>
            <a:pPr marL="0" indent="0" algn="ctr">
              <a:buNone/>
            </a:pPr>
            <a:r>
              <a:rPr lang="nl-NL" sz="2400" dirty="0" smtClean="0">
                <a:hlinkClick r:id="rId8"/>
              </a:rPr>
              <a:t>ron@cma-science.nl</a:t>
            </a:r>
            <a:endParaRPr lang="nl-NL" sz="2400" dirty="0" smtClean="0"/>
          </a:p>
          <a:p>
            <a:pPr marL="0" indent="0" algn="ctr">
              <a:buNone/>
            </a:pPr>
            <a:endParaRPr lang="nl-NL" sz="2400" dirty="0" smtClean="0"/>
          </a:p>
          <a:p>
            <a:endParaRPr lang="nl-NL" sz="2400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5CE4-97BD-4178-A5B2-564B15A0CE35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36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2925"/>
            <a:ext cx="8748713" cy="941388"/>
          </a:xfrm>
        </p:spPr>
        <p:txBody>
          <a:bodyPr/>
          <a:lstStyle/>
          <a:p>
            <a:pPr>
              <a:defRPr/>
            </a:pPr>
            <a:r>
              <a:rPr lang="nl-NL" sz="36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ICT omgeving – Coach </a:t>
            </a:r>
            <a:endParaRPr lang="nl-NL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96875" y="2924175"/>
            <a:ext cx="51117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l-NL" sz="2400" dirty="0" smtClean="0">
                <a:solidFill>
                  <a:srgbClr val="000000"/>
                </a:solidFill>
                <a:cs typeface="ＭＳ Ｐゴシック" charset="0"/>
              </a:rPr>
              <a:t>Ervaringen in de klas</a:t>
            </a:r>
            <a:r>
              <a:rPr lang="nl-NL" sz="3200" dirty="0" smtClean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nl-NL" sz="3200" dirty="0" smtClean="0">
                <a:solidFill>
                  <a:srgbClr val="000000"/>
                </a:solidFill>
                <a:cs typeface="ＭＳ Ｐゴシック" charset="0"/>
              </a:rPr>
            </a:br>
            <a:endParaRPr lang="nl-NL" sz="2400" dirty="0" smtClean="0">
              <a:solidFill>
                <a:srgbClr val="000000"/>
              </a:solidFill>
              <a:cs typeface="ＭＳ Ｐゴシック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nl-NL" sz="2400" dirty="0" smtClean="0">
              <a:solidFill>
                <a:srgbClr val="000000"/>
              </a:solidFill>
              <a:cs typeface="ＭＳ Ｐゴシック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l-NL" sz="2400" dirty="0" smtClean="0">
                <a:solidFill>
                  <a:srgbClr val="000000"/>
                </a:solidFill>
                <a:cs typeface="ＭＳ Ｐゴシック" charset="0"/>
              </a:rPr>
              <a:t>Onderwijsonderzoek</a:t>
            </a:r>
            <a:r>
              <a:rPr lang="nl-NL" sz="3200" dirty="0" smtClean="0">
                <a:solidFill>
                  <a:srgbClr val="000000"/>
                </a:solidFill>
                <a:cs typeface="ＭＳ Ｐゴシック" charset="0"/>
              </a:rPr>
              <a:t/>
            </a:r>
            <a:br>
              <a:rPr lang="nl-NL" sz="3200" dirty="0" smtClean="0">
                <a:solidFill>
                  <a:srgbClr val="000000"/>
                </a:solidFill>
                <a:cs typeface="ＭＳ Ｐゴシック" charset="0"/>
              </a:rPr>
            </a:br>
            <a:endParaRPr lang="nl-NL" sz="4000" dirty="0" smtClean="0">
              <a:solidFill>
                <a:srgbClr val="000000"/>
              </a:solidFill>
              <a:cs typeface="ＭＳ Ｐゴシック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nl-NL" sz="2400" dirty="0" smtClean="0">
              <a:solidFill>
                <a:srgbClr val="000000"/>
              </a:solidFill>
              <a:cs typeface="ＭＳ Ｐゴシック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l-NL" sz="2400" dirty="0" smtClean="0">
                <a:solidFill>
                  <a:srgbClr val="000000"/>
                </a:solidFill>
                <a:cs typeface="ＭＳ Ｐゴシック" charset="0"/>
              </a:rPr>
              <a:t>ICT mogelijkheden</a:t>
            </a:r>
            <a:endParaRPr lang="nl-NL" sz="240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396875" y="1628775"/>
            <a:ext cx="504031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dirty="0" smtClean="0">
                <a:solidFill>
                  <a:srgbClr val="000000"/>
                </a:solidFill>
                <a:cs typeface="ＭＳ Ｐゴシック" charset="0"/>
              </a:rPr>
              <a:t>Doorlopend project sinds 1987 (komst PC), aangedreven door:</a:t>
            </a:r>
            <a:r>
              <a:rPr lang="nl-NL" sz="2800" dirty="0" smtClean="0">
                <a:solidFill>
                  <a:srgbClr val="000000"/>
                </a:solidFill>
                <a:cs typeface="ＭＳ Ｐゴシック" charset="0"/>
              </a:rPr>
              <a:t> </a:t>
            </a:r>
            <a:endParaRPr lang="nl-NL" sz="2800" dirty="0">
              <a:solidFill>
                <a:srgbClr val="000000"/>
              </a:solidFill>
              <a:cs typeface="ＭＳ Ｐゴシック" charset="0"/>
            </a:endParaRPr>
          </a:p>
        </p:txBody>
      </p:sp>
      <p:grpSp>
        <p:nvGrpSpPr>
          <p:cNvPr id="7173" name="Group 16"/>
          <p:cNvGrpSpPr>
            <a:grpSpLocks/>
          </p:cNvGrpSpPr>
          <p:nvPr/>
        </p:nvGrpSpPr>
        <p:grpSpPr bwMode="auto">
          <a:xfrm>
            <a:off x="5437188" y="2347912"/>
            <a:ext cx="3598862" cy="1296988"/>
            <a:chOff x="3425" y="1616"/>
            <a:chExt cx="2267" cy="817"/>
          </a:xfrm>
        </p:grpSpPr>
        <p:pic>
          <p:nvPicPr>
            <p:cNvPr id="7182" name="Picture 10" descr="2010Masiphumelele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" y="1617"/>
              <a:ext cx="1088" cy="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5" descr="grou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1616"/>
              <a:ext cx="1088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4" name="Picture 11" descr="classroom_3stud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9" y="3505200"/>
            <a:ext cx="1728787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Group 17"/>
          <p:cNvGrpSpPr>
            <a:grpSpLocks/>
          </p:cNvGrpSpPr>
          <p:nvPr/>
        </p:nvGrpSpPr>
        <p:grpSpPr bwMode="auto">
          <a:xfrm>
            <a:off x="5437188" y="5013325"/>
            <a:ext cx="3527425" cy="1655763"/>
            <a:chOff x="3425" y="3158"/>
            <a:chExt cx="2222" cy="1043"/>
          </a:xfrm>
        </p:grpSpPr>
        <p:pic>
          <p:nvPicPr>
            <p:cNvPr id="7179" name="Picture 12" descr="old_comput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" y="3158"/>
              <a:ext cx="952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3" descr="HP-TouchSmart-tm2-540x4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" y="3363"/>
              <a:ext cx="1088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4" descr="zilly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" y="3294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B6964-C723-48BF-836B-A322A6E638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55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6284"/>
            <a:ext cx="3276600" cy="51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2925"/>
            <a:ext cx="8893175" cy="941388"/>
          </a:xfrm>
        </p:spPr>
        <p:txBody>
          <a:bodyPr/>
          <a:lstStyle/>
          <a:p>
            <a:pPr>
              <a:defRPr/>
            </a:pPr>
            <a:r>
              <a:rPr lang="nl-NL" sz="36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Basisconcept</a:t>
            </a:r>
            <a:endParaRPr lang="nl-NL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648200" y="1371600"/>
            <a:ext cx="3798887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altLang="ja-JP" sz="2000" dirty="0" smtClean="0">
                <a:solidFill>
                  <a:srgbClr val="000000"/>
                </a:solidFill>
              </a:rPr>
              <a:t>STOLE </a:t>
            </a:r>
            <a:r>
              <a:rPr lang="nl-NL" altLang="ja-JP" sz="1600" dirty="0" smtClean="0">
                <a:solidFill>
                  <a:srgbClr val="000000"/>
                </a:solidFill>
              </a:rPr>
              <a:t>(Science &amp; Technology “Open” Learning Environment)</a:t>
            </a:r>
            <a:r>
              <a:rPr lang="nl-NL" altLang="ja-JP" sz="2000" dirty="0" smtClean="0">
                <a:solidFill>
                  <a:srgbClr val="000000"/>
                </a:solidFill>
              </a:rPr>
              <a:t> – een open leeromgeving die een krachtige verzameling gereedschappen biedt voor het bestuderen van natuurwetenschappelijke verschijnselen, wiskunde en technologie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altLang="ja-JP" sz="2000" dirty="0" smtClean="0">
                <a:solidFill>
                  <a:srgbClr val="000000"/>
                </a:solidFill>
              </a:rPr>
              <a:t>met a</a:t>
            </a:r>
            <a:r>
              <a:rPr lang="nl-NL" sz="2000" dirty="0" smtClean="0">
                <a:solidFill>
                  <a:srgbClr val="000000"/>
                </a:solidFill>
              </a:rPr>
              <a:t>uteursmogelijkheden voor het ontwikkelen van lesmaterialen aangepast aan het niveau van de leerling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AE0B3-D13C-4C2B-A4C7-C6F07D69C5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520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893175" cy="941388"/>
          </a:xfrm>
        </p:spPr>
        <p:txBody>
          <a:bodyPr/>
          <a:lstStyle/>
          <a:p>
            <a:pPr>
              <a:defRPr/>
            </a:pPr>
            <a:r>
              <a:rPr lang="nl-NL" sz="36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Uitgangspunten</a:t>
            </a:r>
            <a:endParaRPr lang="nl-NL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746125" y="1484313"/>
            <a:ext cx="8074025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l-NL" sz="2400" dirty="0" smtClean="0">
                <a:solidFill>
                  <a:srgbClr val="000000"/>
                </a:solidFill>
              </a:rPr>
              <a:t>De omgeving moet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400" dirty="0" smtClean="0">
                <a:solidFill>
                  <a:srgbClr val="000000"/>
                </a:solidFill>
              </a:rPr>
              <a:t>de computer tot een universeel meetinstrument maken waarmee leerlingen kunnen leren over levensechte situaties via meten en onderzoeken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400" dirty="0" smtClean="0">
                <a:solidFill>
                  <a:srgbClr val="000000"/>
                </a:solidFill>
              </a:rPr>
              <a:t>gereedschappen bieden die lijken op die van ‘echte’ wetenschappers, voor</a:t>
            </a:r>
            <a:r>
              <a:rPr lang="nl-NL" altLang="ja-JP" sz="2400" dirty="0" smtClean="0">
                <a:solidFill>
                  <a:srgbClr val="000000"/>
                </a:solidFill>
              </a:rPr>
              <a:t>:</a:t>
            </a:r>
          </a:p>
          <a:p>
            <a:pPr marL="742950" lvl="1" indent="-285750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rgbClr val="000000"/>
                </a:solidFill>
              </a:rPr>
              <a:t>verzamelen van hoogwaardige, real-time data via sensoren of uit video’s/foto’s;</a:t>
            </a:r>
          </a:p>
          <a:p>
            <a:pPr marL="742950" lvl="1" indent="-285750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rgbClr val="000000"/>
                </a:solidFill>
              </a:rPr>
              <a:t>bouwen en gebruiken van computermodellen;</a:t>
            </a:r>
          </a:p>
          <a:p>
            <a:pPr marL="742950" lvl="1" indent="-285750" fontAlgn="base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nl-NL" sz="2400" dirty="0" smtClean="0">
                <a:solidFill>
                  <a:srgbClr val="000000"/>
                </a:solidFill>
              </a:rPr>
              <a:t>vergelijken van de resultaten van experimenten, video’s, modellen, animaties en theorie</a:t>
            </a:r>
            <a:endParaRPr lang="nl-NL" altLang="ja-JP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A1517-4A7D-4CA9-8118-44B6A8849D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2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746125" y="1484313"/>
            <a:ext cx="8074025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Een </a:t>
            </a:r>
            <a:r>
              <a:rPr lang="nl-NL" sz="2000" dirty="0" err="1" smtClean="0">
                <a:solidFill>
                  <a:srgbClr val="000000"/>
                </a:solidFill>
              </a:rPr>
              <a:t>onderzoeksgerichte</a:t>
            </a:r>
            <a:r>
              <a:rPr lang="nl-NL" sz="2000" dirty="0" smtClean="0">
                <a:solidFill>
                  <a:srgbClr val="000000"/>
                </a:solidFill>
              </a:rPr>
              <a:t> aanpak van het bèta-onderwijs stimuleren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Actief leren faciliteren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Samenwerking tussen leerlingen aanmoedigen: bij bediscussiëren en analyseren van hun uitkomsten, bij bouwen en testen van modellen of programma’s en door rapporteren over hun werk</a:t>
            </a:r>
            <a:r>
              <a:rPr lang="nl-NL" sz="2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nl-NL" sz="2000" dirty="0" smtClean="0">
                <a:solidFill>
                  <a:srgbClr val="000000"/>
                </a:solidFill>
              </a:rPr>
              <a:t>De omgeving moet universeel zijn zodat ze in veel verschillende curricula en omstandigheden inzetbaar is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9BC7F-6072-4C5D-B3D1-E36AC1048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33375"/>
            <a:ext cx="8893175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l-NL" sz="36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Uitgangspunten (2)</a:t>
            </a:r>
            <a:endParaRPr lang="nl-NL" sz="36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59119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Wat is uniek aan Coach?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297363"/>
          </a:xfrm>
        </p:spPr>
        <p:txBody>
          <a:bodyPr/>
          <a:lstStyle/>
          <a:p>
            <a:r>
              <a:rPr lang="nl-NL" dirty="0" smtClean="0"/>
              <a:t>Eén geïntegreerde omgeving: </a:t>
            </a:r>
            <a:br>
              <a:rPr lang="nl-NL" dirty="0" smtClean="0"/>
            </a:br>
            <a:r>
              <a:rPr lang="nl-NL" dirty="0" smtClean="0"/>
              <a:t>meten, sturen &amp; regelen, videometen, modelleren, animaties en gegevensverwerking</a:t>
            </a:r>
          </a:p>
          <a:p>
            <a:r>
              <a:rPr lang="nl-NL" dirty="0" smtClean="0">
                <a:solidFill>
                  <a:srgbClr val="000000"/>
                </a:solidFill>
              </a:rPr>
              <a:t>Opgezet voor gebruik in onderwijs: 4 </a:t>
            </a:r>
            <a:r>
              <a:rPr lang="nl-NL" dirty="0" err="1" smtClean="0">
                <a:solidFill>
                  <a:srgbClr val="000000"/>
                </a:solidFill>
              </a:rPr>
              <a:t>leerlingniveaus</a:t>
            </a:r>
            <a:endParaRPr lang="nl-NL" dirty="0" smtClean="0">
              <a:solidFill>
                <a:srgbClr val="000000"/>
              </a:solidFill>
            </a:endParaRPr>
          </a:p>
          <a:p>
            <a:r>
              <a:rPr lang="nl-NL" dirty="0" smtClean="0"/>
              <a:t>Auteursschil: om lesmaterialen te ontwikkelen</a:t>
            </a:r>
          </a:p>
          <a:p>
            <a:endParaRPr lang="nl-NL" dirty="0" smtClean="0">
              <a:solidFill>
                <a:srgbClr val="000000"/>
              </a:solidFill>
            </a:endParaRPr>
          </a:p>
          <a:p>
            <a:endParaRPr lang="nl-NL" dirty="0" smtClean="0">
              <a:solidFill>
                <a:srgbClr val="000000"/>
              </a:solidFill>
            </a:endParaRPr>
          </a:p>
          <a:p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6C42-9A97-4A04-933D-D3B55ED281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655638"/>
            <a:ext cx="8229600" cy="7302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Educational software</a:t>
            </a:r>
            <a:endParaRPr lang="en-US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434975" y="2590800"/>
            <a:ext cx="4267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6600"/>
                </a:solidFill>
              </a:rPr>
              <a:t>Constructional </a:t>
            </a:r>
            <a:br>
              <a:rPr lang="en-US" sz="3600" dirty="0">
                <a:solidFill>
                  <a:srgbClr val="FF6600"/>
                </a:solidFill>
              </a:rPr>
            </a:br>
            <a:r>
              <a:rPr lang="en-US" sz="3600" dirty="0">
                <a:solidFill>
                  <a:srgbClr val="FF6600"/>
                </a:solidFill>
              </a:rPr>
              <a:t>wing</a:t>
            </a:r>
            <a:endParaRPr lang="en-US" sz="4400" dirty="0">
              <a:solidFill>
                <a:srgbClr val="FF6600"/>
              </a:solidFill>
            </a:endParaRP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4625975" y="2590800"/>
            <a:ext cx="4267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FF6600"/>
                </a:solidFill>
              </a:rPr>
              <a:t>Informational </a:t>
            </a:r>
            <a:br>
              <a:rPr lang="en-US" sz="3600">
                <a:solidFill>
                  <a:srgbClr val="FF6600"/>
                </a:solidFill>
              </a:rPr>
            </a:br>
            <a:r>
              <a:rPr lang="en-US" sz="3600">
                <a:solidFill>
                  <a:srgbClr val="FF6600"/>
                </a:solidFill>
              </a:rPr>
              <a:t>wing</a:t>
            </a:r>
            <a:endParaRPr lang="en-US" sz="4400">
              <a:solidFill>
                <a:srgbClr val="FF6600"/>
              </a:solidFill>
            </a:endParaRPr>
          </a:p>
        </p:txBody>
      </p:sp>
      <p:sp>
        <p:nvSpPr>
          <p:cNvPr id="224261" name="Line 5"/>
          <p:cNvSpPr>
            <a:spLocks noChangeShapeType="1"/>
          </p:cNvSpPr>
          <p:nvPr/>
        </p:nvSpPr>
        <p:spPr bwMode="auto">
          <a:xfrm flipH="1">
            <a:off x="2568575" y="1371600"/>
            <a:ext cx="1295400" cy="1143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4262" name="Line 6"/>
          <p:cNvSpPr>
            <a:spLocks noChangeShapeType="1"/>
          </p:cNvSpPr>
          <p:nvPr/>
        </p:nvSpPr>
        <p:spPr bwMode="auto">
          <a:xfrm>
            <a:off x="5083175" y="1371600"/>
            <a:ext cx="1295400" cy="1143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1044575" y="3722687"/>
            <a:ext cx="3505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>
                <a:solidFill>
                  <a:srgbClr val="000000"/>
                </a:solidFill>
              </a:rPr>
              <a:t>processing information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- ICT serves as a tool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for </a:t>
            </a:r>
            <a:r>
              <a:rPr lang="nl-NL" sz="2400" dirty="0" err="1" smtClean="0">
                <a:solidFill>
                  <a:srgbClr val="000000"/>
                </a:solidFill>
              </a:rPr>
              <a:t>constructing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new information and understanding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381000" y="5661025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6600"/>
                </a:solidFill>
              </a:rPr>
              <a:t>(</a:t>
            </a:r>
            <a:r>
              <a:rPr lang="en-US" sz="2000" dirty="0" err="1">
                <a:solidFill>
                  <a:srgbClr val="FF6600"/>
                </a:solidFill>
              </a:rPr>
              <a:t>Papert</a:t>
            </a:r>
            <a:r>
              <a:rPr lang="en-US" sz="2000" dirty="0">
                <a:solidFill>
                  <a:srgbClr val="FF6600"/>
                </a:solidFill>
              </a:rPr>
              <a:t>, 1999</a:t>
            </a:r>
            <a:r>
              <a:rPr lang="en-US" sz="2000" i="1" dirty="0">
                <a:solidFill>
                  <a:srgbClr val="FF6600"/>
                </a:solidFill>
              </a:rPr>
              <a:t> Introduction in: Logo Philosophy and Implementation )</a:t>
            </a:r>
            <a:endParaRPr lang="en-US" sz="4400" dirty="0">
              <a:solidFill>
                <a:srgbClr val="FF6600"/>
              </a:solidFill>
            </a:endParaRPr>
          </a:p>
        </p:txBody>
      </p:sp>
      <p:sp>
        <p:nvSpPr>
          <p:cNvPr id="224265" name="Rectangle 9"/>
          <p:cNvSpPr>
            <a:spLocks noChangeArrowheads="1"/>
          </p:cNvSpPr>
          <p:nvPr/>
        </p:nvSpPr>
        <p:spPr bwMode="auto">
          <a:xfrm>
            <a:off x="5083175" y="3860800"/>
            <a:ext cx="3505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>
                <a:solidFill>
                  <a:srgbClr val="000000"/>
                </a:solidFill>
              </a:rPr>
              <a:t>presenting information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- ICT facilitates new methods of examining already accumulated information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2133600" cy="476250"/>
          </a:xfrm>
        </p:spPr>
        <p:txBody>
          <a:bodyPr/>
          <a:lstStyle/>
          <a:p>
            <a:pPr>
              <a:defRPr/>
            </a:pPr>
            <a:fld id="{D3F04485-AD5D-420E-87EB-B26E09CD2D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4572000" y="2590800"/>
            <a:ext cx="4267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EAEAEA"/>
                </a:solidFill>
              </a:rPr>
              <a:t>Informational </a:t>
            </a:r>
            <a:br>
              <a:rPr lang="en-US" sz="3600">
                <a:solidFill>
                  <a:srgbClr val="EAEAEA"/>
                </a:solidFill>
              </a:rPr>
            </a:br>
            <a:r>
              <a:rPr lang="en-US" sz="3600">
                <a:solidFill>
                  <a:srgbClr val="EAEAEA"/>
                </a:solidFill>
              </a:rPr>
              <a:t>wing</a:t>
            </a:r>
            <a:endParaRPr lang="en-US" sz="4400">
              <a:solidFill>
                <a:srgbClr val="FF6600"/>
              </a:solidFill>
            </a:endParaRPr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5029200" y="1371600"/>
            <a:ext cx="1295400" cy="1143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28688" y="3775075"/>
            <a:ext cx="36576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smtClean="0">
                <a:ea typeface="+mn-ea"/>
                <a:cs typeface="+mn-cs"/>
              </a:rPr>
              <a:t>Data processing</a:t>
            </a:r>
          </a:p>
          <a:p>
            <a:pPr eaLnBrk="1" hangingPunct="1">
              <a:defRPr/>
            </a:pPr>
            <a:r>
              <a:rPr lang="en-GB" sz="2400" smtClean="0">
                <a:ea typeface="+mn-ea"/>
                <a:cs typeface="+mn-cs"/>
              </a:rPr>
              <a:t>Modelling</a:t>
            </a:r>
          </a:p>
          <a:p>
            <a:pPr eaLnBrk="1" hangingPunct="1">
              <a:defRPr/>
            </a:pPr>
            <a:r>
              <a:rPr lang="en-GB" sz="2400" smtClean="0">
                <a:ea typeface="+mn-ea"/>
                <a:cs typeface="+mn-cs"/>
              </a:rPr>
              <a:t>Simulation</a:t>
            </a:r>
          </a:p>
          <a:p>
            <a:pPr eaLnBrk="1" hangingPunct="1">
              <a:defRPr/>
            </a:pPr>
            <a:r>
              <a:rPr lang="en-GB" sz="2400" smtClean="0">
                <a:ea typeface="+mn-ea"/>
                <a:cs typeface="+mn-cs"/>
              </a:rPr>
              <a:t>Data-logging</a:t>
            </a:r>
          </a:p>
          <a:p>
            <a:pPr eaLnBrk="1" hangingPunct="1">
              <a:defRPr/>
            </a:pPr>
            <a:r>
              <a:rPr lang="en-GB" sz="2400" smtClean="0">
                <a:ea typeface="+mn-ea"/>
                <a:cs typeface="+mn-cs"/>
              </a:rPr>
              <a:t>Video measurement</a:t>
            </a:r>
            <a:endParaRPr lang="en-US" sz="2800" dirty="0" smtClean="0">
              <a:ea typeface="+mn-ea"/>
              <a:cs typeface="+mn-cs"/>
            </a:endParaRP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4891088" y="3775075"/>
            <a:ext cx="3657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dirty="0">
                <a:solidFill>
                  <a:srgbClr val="000000"/>
                </a:solidFill>
              </a:rPr>
              <a:t>Internet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dirty="0">
                <a:solidFill>
                  <a:srgbClr val="000000"/>
                </a:solidFill>
              </a:rPr>
              <a:t>Multimedia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dirty="0">
                <a:solidFill>
                  <a:srgbClr val="000000"/>
                </a:solidFill>
              </a:rPr>
              <a:t>Visualisation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dirty="0">
                <a:solidFill>
                  <a:srgbClr val="000000"/>
                </a:solidFill>
              </a:rPr>
              <a:t>Instruction and tutorial</a:t>
            </a:r>
            <a:endParaRPr lang="en-GB" sz="28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1CB01-E7F5-4A20-89A8-6DFDEDA7EF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82600" y="606425"/>
            <a:ext cx="8229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Educational software (2)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95288" y="2555875"/>
            <a:ext cx="4267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FF6600"/>
                </a:solidFill>
              </a:rPr>
              <a:t>Constructional </a:t>
            </a:r>
            <a:br>
              <a:rPr lang="en-US" sz="3600">
                <a:solidFill>
                  <a:srgbClr val="FF6600"/>
                </a:solidFill>
              </a:rPr>
            </a:br>
            <a:r>
              <a:rPr lang="en-US" sz="3600">
                <a:solidFill>
                  <a:srgbClr val="FF6600"/>
                </a:solidFill>
              </a:rPr>
              <a:t>wing</a:t>
            </a:r>
            <a:endParaRPr lang="en-US" sz="4400">
              <a:solidFill>
                <a:srgbClr val="FF6600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586288" y="2555875"/>
            <a:ext cx="4267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FF6600"/>
                </a:solidFill>
              </a:rPr>
              <a:t>Informational </a:t>
            </a:r>
            <a:br>
              <a:rPr lang="en-US" sz="3600">
                <a:solidFill>
                  <a:srgbClr val="FF6600"/>
                </a:solidFill>
              </a:rPr>
            </a:br>
            <a:r>
              <a:rPr lang="en-US" sz="3600">
                <a:solidFill>
                  <a:srgbClr val="FF6600"/>
                </a:solidFill>
              </a:rPr>
              <a:t>wing</a:t>
            </a:r>
            <a:endParaRPr lang="en-US" sz="4400">
              <a:solidFill>
                <a:srgbClr val="FF6600"/>
              </a:solidFill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2528888" y="1336675"/>
            <a:ext cx="1295400" cy="1143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043488" y="1336675"/>
            <a:ext cx="1295400" cy="1143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6">
      <a:dk1>
        <a:srgbClr val="000000"/>
      </a:dk1>
      <a:lt1>
        <a:srgbClr val="EAEAEA"/>
      </a:lt1>
      <a:dk2>
        <a:srgbClr val="FF6600"/>
      </a:dk2>
      <a:lt2>
        <a:srgbClr val="808080"/>
      </a:lt2>
      <a:accent1>
        <a:srgbClr val="FF6600"/>
      </a:accent1>
      <a:accent2>
        <a:srgbClr val="333399"/>
      </a:accent2>
      <a:accent3>
        <a:srgbClr val="F3F3F3"/>
      </a:accent3>
      <a:accent4>
        <a:srgbClr val="000000"/>
      </a:accent4>
      <a:accent5>
        <a:srgbClr val="FFB8AA"/>
      </a:accent5>
      <a:accent6>
        <a:srgbClr val="2D2D8A"/>
      </a:accent6>
      <a:hlink>
        <a:srgbClr val="292929"/>
      </a:hlink>
      <a:folHlink>
        <a:srgbClr val="777777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DDDDDD"/>
        </a:lt1>
        <a:dk2>
          <a:srgbClr val="FF9933"/>
        </a:dk2>
        <a:lt2>
          <a:srgbClr val="808080"/>
        </a:lt2>
        <a:accent1>
          <a:srgbClr val="ECAD3C"/>
        </a:accent1>
        <a:accent2>
          <a:srgbClr val="333399"/>
        </a:accent2>
        <a:accent3>
          <a:srgbClr val="EBEBEB"/>
        </a:accent3>
        <a:accent4>
          <a:srgbClr val="000000"/>
        </a:accent4>
        <a:accent5>
          <a:srgbClr val="F4D3A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DDDDDD"/>
        </a:lt1>
        <a:dk2>
          <a:srgbClr val="FF6600"/>
        </a:dk2>
        <a:lt2>
          <a:srgbClr val="808080"/>
        </a:lt2>
        <a:accent1>
          <a:srgbClr val="FF6600"/>
        </a:accent1>
        <a:accent2>
          <a:srgbClr val="333399"/>
        </a:accent2>
        <a:accent3>
          <a:srgbClr val="EBEBEB"/>
        </a:accent3>
        <a:accent4>
          <a:srgbClr val="000000"/>
        </a:accent4>
        <a:accent5>
          <a:srgbClr val="FFB8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EAEAEA"/>
        </a:lt1>
        <a:dk2>
          <a:srgbClr val="FF6600"/>
        </a:dk2>
        <a:lt2>
          <a:srgbClr val="808080"/>
        </a:lt2>
        <a:accent1>
          <a:srgbClr val="FF6600"/>
        </a:accent1>
        <a:accent2>
          <a:srgbClr val="333399"/>
        </a:accent2>
        <a:accent3>
          <a:srgbClr val="F3F3F3"/>
        </a:accent3>
        <a:accent4>
          <a:srgbClr val="000000"/>
        </a:accent4>
        <a:accent5>
          <a:srgbClr val="FFB8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EAEAEA"/>
        </a:lt1>
        <a:dk2>
          <a:srgbClr val="FF6600"/>
        </a:dk2>
        <a:lt2>
          <a:srgbClr val="808080"/>
        </a:lt2>
        <a:accent1>
          <a:srgbClr val="FF6600"/>
        </a:accent1>
        <a:accent2>
          <a:srgbClr val="333399"/>
        </a:accent2>
        <a:accent3>
          <a:srgbClr val="F3F3F3"/>
        </a:accent3>
        <a:accent4>
          <a:srgbClr val="000000"/>
        </a:accent4>
        <a:accent5>
          <a:srgbClr val="FFB8AA"/>
        </a:accent5>
        <a:accent6>
          <a:srgbClr val="2D2D8A"/>
        </a:accent6>
        <a:hlink>
          <a:srgbClr val="29292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721</Words>
  <Application>Microsoft Office PowerPoint</Application>
  <PresentationFormat>On-screen Show (4:3)</PresentationFormat>
  <Paragraphs>173</Paragraphs>
  <Slides>26</Slides>
  <Notes>10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Kantoorthema</vt:lpstr>
      <vt:lpstr>Default Design</vt:lpstr>
      <vt:lpstr>Coach en VinciLab  mogelijkheden van een rijke ICT-omgeving</vt:lpstr>
      <vt:lpstr>CMA: karakterisering</vt:lpstr>
      <vt:lpstr>ICT omgeving – Coach </vt:lpstr>
      <vt:lpstr>Basisconcept</vt:lpstr>
      <vt:lpstr>Uitgangspunten</vt:lpstr>
      <vt:lpstr>PowerPoint Presentation</vt:lpstr>
      <vt:lpstr>Wat is uniek aan Coach?</vt:lpstr>
      <vt:lpstr>Educational software</vt:lpstr>
      <vt:lpstr>PowerPoint Presentation</vt:lpstr>
      <vt:lpstr>PowerPoint Presentation</vt:lpstr>
      <vt:lpstr>PowerPoint Presentation</vt:lpstr>
      <vt:lpstr>Videometen aan hogesnelheidsfilmpje: resonantie bij contrabas </vt:lpstr>
      <vt:lpstr>Meetwaarden gebruiken om nieuwe variabele te berekenen</vt:lpstr>
      <vt:lpstr>PowerPoint Presentation</vt:lpstr>
      <vt:lpstr>Didactisch kader: lesmateriaal Onne van Buuren</vt:lpstr>
      <vt:lpstr>Modelleerproces (“cyclus”)</vt:lpstr>
      <vt:lpstr>Belangrijkste resultaat: </vt:lpstr>
      <vt:lpstr>Gebruik van instructiefilms</vt:lpstr>
      <vt:lpstr>Voorbeeld: race van Usain Bolt</vt:lpstr>
      <vt:lpstr>Voorbeeld: remweg van twee auto’s</vt:lpstr>
      <vt:lpstr>Synchrone video opname bij sensormeting</vt:lpstr>
      <vt:lpstr>Pluspunten, valkuilen, oplossingen</vt:lpstr>
      <vt:lpstr>Pluspunten, valkuilen, oplossingen</vt:lpstr>
      <vt:lpstr>PowerPoint Presentation</vt:lpstr>
      <vt:lpstr>Producten</vt:lpstr>
      <vt:lpstr>Bronnen voor lesmateriaal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Ron</dc:creator>
  <cp:lastModifiedBy>Vincent</cp:lastModifiedBy>
  <cp:revision>38</cp:revision>
  <dcterms:created xsi:type="dcterms:W3CDTF">2013-05-14T11:06:14Z</dcterms:created>
  <dcterms:modified xsi:type="dcterms:W3CDTF">2013-05-15T14:30:09Z</dcterms:modified>
</cp:coreProperties>
</file>