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303" r:id="rId2"/>
    <p:sldId id="305" r:id="rId3"/>
    <p:sldId id="304" r:id="rId4"/>
    <p:sldId id="292" r:id="rId5"/>
    <p:sldId id="293" r:id="rId6"/>
    <p:sldId id="294" r:id="rId7"/>
    <p:sldId id="295" r:id="rId8"/>
    <p:sldId id="296" r:id="rId9"/>
    <p:sldId id="297" r:id="rId10"/>
    <p:sldId id="298" r:id="rId11"/>
    <p:sldId id="299" r:id="rId12"/>
    <p:sldId id="262" r:id="rId13"/>
    <p:sldId id="271" r:id="rId14"/>
    <p:sldId id="275" r:id="rId15"/>
    <p:sldId id="272" r:id="rId16"/>
    <p:sldId id="263" r:id="rId17"/>
    <p:sldId id="264" r:id="rId18"/>
    <p:sldId id="273" r:id="rId19"/>
    <p:sldId id="276" r:id="rId20"/>
    <p:sldId id="274" r:id="rId21"/>
    <p:sldId id="289" r:id="rId22"/>
    <p:sldId id="265" r:id="rId23"/>
    <p:sldId id="266" r:id="rId24"/>
    <p:sldId id="267" r:id="rId25"/>
    <p:sldId id="268" r:id="rId26"/>
    <p:sldId id="269" r:id="rId2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A7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211" autoAdjust="0"/>
  </p:normalViewPr>
  <p:slideViewPr>
    <p:cSldViewPr>
      <p:cViewPr>
        <p:scale>
          <a:sx n="75" d="100"/>
          <a:sy n="75" d="100"/>
        </p:scale>
        <p:origin x="-792" y="-3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153CC6-16D3-4850-A7DB-4EB4978443EC}" type="datetimeFigureOut">
              <a:rPr lang="nl-NL" smtClean="0"/>
              <a:t>21-5-2012</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C89E4A-EB93-4C3A-BE55-789B0BCBD86E}" type="slidenum">
              <a:rPr lang="nl-NL" smtClean="0"/>
              <a:t>‹#›</a:t>
            </a:fld>
            <a:endParaRPr lang="nl-NL"/>
          </a:p>
        </p:txBody>
      </p:sp>
    </p:spTree>
    <p:extLst>
      <p:ext uri="{BB962C8B-B14F-4D97-AF65-F5344CB8AC3E}">
        <p14:creationId xmlns:p14="http://schemas.microsoft.com/office/powerpoint/2010/main" val="358871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defRPr sz="4400">
                <a:solidFill>
                  <a:schemeClr val="bg1"/>
                </a:solidFill>
                <a:latin typeface="Arial" charset="0"/>
              </a:defRPr>
            </a:lvl1pPr>
            <a:lvl2pPr marL="742950" indent="-285750" eaLnBrk="0" hangingPunct="0">
              <a:defRPr sz="4400">
                <a:solidFill>
                  <a:schemeClr val="bg1"/>
                </a:solidFill>
                <a:latin typeface="Arial" charset="0"/>
              </a:defRPr>
            </a:lvl2pPr>
            <a:lvl3pPr marL="1143000" indent="-228600" eaLnBrk="0" hangingPunct="0">
              <a:defRPr sz="4400">
                <a:solidFill>
                  <a:schemeClr val="bg1"/>
                </a:solidFill>
                <a:latin typeface="Arial" charset="0"/>
              </a:defRPr>
            </a:lvl3pPr>
            <a:lvl4pPr marL="1600200" indent="-228600" eaLnBrk="0" hangingPunct="0">
              <a:defRPr sz="4400">
                <a:solidFill>
                  <a:schemeClr val="bg1"/>
                </a:solidFill>
                <a:latin typeface="Arial" charset="0"/>
              </a:defRPr>
            </a:lvl4pPr>
            <a:lvl5pPr marL="2057400" indent="-228600" eaLnBrk="0" hangingPunct="0">
              <a:defRPr sz="4400">
                <a:solidFill>
                  <a:schemeClr val="bg1"/>
                </a:solidFill>
                <a:latin typeface="Arial" charset="0"/>
              </a:defRPr>
            </a:lvl5pPr>
            <a:lvl6pPr marL="2514600" indent="-228600" algn="ctr" eaLnBrk="0" fontAlgn="base" hangingPunct="0">
              <a:spcBef>
                <a:spcPct val="0"/>
              </a:spcBef>
              <a:spcAft>
                <a:spcPct val="0"/>
              </a:spcAft>
              <a:defRPr sz="4400">
                <a:solidFill>
                  <a:schemeClr val="bg1"/>
                </a:solidFill>
                <a:latin typeface="Arial" charset="0"/>
              </a:defRPr>
            </a:lvl6pPr>
            <a:lvl7pPr marL="2971800" indent="-228600" algn="ctr" eaLnBrk="0" fontAlgn="base" hangingPunct="0">
              <a:spcBef>
                <a:spcPct val="0"/>
              </a:spcBef>
              <a:spcAft>
                <a:spcPct val="0"/>
              </a:spcAft>
              <a:defRPr sz="4400">
                <a:solidFill>
                  <a:schemeClr val="bg1"/>
                </a:solidFill>
                <a:latin typeface="Arial" charset="0"/>
              </a:defRPr>
            </a:lvl7pPr>
            <a:lvl8pPr marL="3429000" indent="-228600" algn="ctr" eaLnBrk="0" fontAlgn="base" hangingPunct="0">
              <a:spcBef>
                <a:spcPct val="0"/>
              </a:spcBef>
              <a:spcAft>
                <a:spcPct val="0"/>
              </a:spcAft>
              <a:defRPr sz="4400">
                <a:solidFill>
                  <a:schemeClr val="bg1"/>
                </a:solidFill>
                <a:latin typeface="Arial" charset="0"/>
              </a:defRPr>
            </a:lvl8pPr>
            <a:lvl9pPr marL="3886200" indent="-228600" algn="ctr" eaLnBrk="0" fontAlgn="base" hangingPunct="0">
              <a:spcBef>
                <a:spcPct val="0"/>
              </a:spcBef>
              <a:spcAft>
                <a:spcPct val="0"/>
              </a:spcAft>
              <a:defRPr sz="4400">
                <a:solidFill>
                  <a:schemeClr val="bg1"/>
                </a:solidFill>
                <a:latin typeface="Arial" charset="0"/>
              </a:defRPr>
            </a:lvl9pPr>
          </a:lstStyle>
          <a:p>
            <a:pPr eaLnBrk="1" hangingPunct="1"/>
            <a:fld id="{34295CCE-38E8-4A06-8F97-24FFE4D7D8DE}" type="slidenum">
              <a:rPr lang="en-US" sz="1200">
                <a:solidFill>
                  <a:schemeClr val="tx1"/>
                </a:solidFill>
              </a:rPr>
              <a:pPr eaLnBrk="1" hangingPunct="1"/>
              <a:t>5</a:t>
            </a:fld>
            <a:endParaRPr lang="en-US" sz="1200">
              <a:solidFill>
                <a:schemeClr val="tx1"/>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914400" y="4343400"/>
            <a:ext cx="5029200" cy="4114800"/>
          </a:xfrm>
          <a:noFill/>
        </p:spPr>
        <p:txBody>
          <a:bodyPr/>
          <a:lstStyle/>
          <a:p>
            <a:pPr eaLnBrk="1" hangingPunct="1"/>
            <a:endParaRPr lang="nl-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IE"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2D3BB8-8C0A-47DA-B457-6007838A4717}"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42C89E4A-EB93-4C3A-BE55-789B0BCBD86E}" type="slidenum">
              <a:rPr lang="nl-NL" smtClean="0"/>
              <a:t>13</a:t>
            </a:fld>
            <a:endParaRPr lang="nl-NL"/>
          </a:p>
        </p:txBody>
      </p:sp>
    </p:spTree>
    <p:extLst>
      <p:ext uri="{BB962C8B-B14F-4D97-AF65-F5344CB8AC3E}">
        <p14:creationId xmlns:p14="http://schemas.microsoft.com/office/powerpoint/2010/main" val="337501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The teacher or a curriculum task accesses the learners’ prior knowledge and</a:t>
            </a:r>
          </a:p>
          <a:p>
            <a:r>
              <a:rPr lang="en-GB" sz="1200" b="0" i="0" u="none" strike="noStrike" kern="1200" baseline="0" dirty="0" smtClean="0">
                <a:solidFill>
                  <a:schemeClr val="tx1"/>
                </a:solidFill>
                <a:latin typeface="+mn-lt"/>
                <a:ea typeface="+mn-ea"/>
                <a:cs typeface="+mn-cs"/>
              </a:rPr>
              <a:t>helps them become engaged in a new concept through the use of short activities</a:t>
            </a:r>
          </a:p>
          <a:p>
            <a:r>
              <a:rPr lang="en-GB" sz="1200" b="0" i="0" u="none" strike="noStrike" kern="1200" baseline="0" dirty="0" smtClean="0">
                <a:solidFill>
                  <a:schemeClr val="tx1"/>
                </a:solidFill>
                <a:latin typeface="+mn-lt"/>
                <a:ea typeface="+mn-ea"/>
                <a:cs typeface="+mn-cs"/>
              </a:rPr>
              <a:t>that promote curiosity and elicit prior knowledge. The activity should make</a:t>
            </a:r>
          </a:p>
          <a:p>
            <a:r>
              <a:rPr lang="en-GB" sz="1200" b="0" i="0" u="none" strike="noStrike" kern="1200" baseline="0" dirty="0" smtClean="0">
                <a:solidFill>
                  <a:schemeClr val="tx1"/>
                </a:solidFill>
                <a:latin typeface="+mn-lt"/>
                <a:ea typeface="+mn-ea"/>
                <a:cs typeface="+mn-cs"/>
              </a:rPr>
              <a:t>connections between past and present learning experiences, expose prior</a:t>
            </a:r>
          </a:p>
          <a:p>
            <a:r>
              <a:rPr lang="en-GB" sz="1200" b="0" i="0" u="none" strike="noStrike" kern="1200" baseline="0" dirty="0" smtClean="0">
                <a:solidFill>
                  <a:schemeClr val="tx1"/>
                </a:solidFill>
                <a:latin typeface="+mn-lt"/>
                <a:ea typeface="+mn-ea"/>
                <a:cs typeface="+mn-cs"/>
              </a:rPr>
              <a:t>conceptions, and organize students’ thinking toward the learning outcomes of</a:t>
            </a:r>
          </a:p>
          <a:p>
            <a:r>
              <a:rPr lang="nl-NL" sz="1200" b="0" i="0" u="none" strike="noStrike" kern="1200" baseline="0" dirty="0" err="1" smtClean="0">
                <a:solidFill>
                  <a:schemeClr val="tx1"/>
                </a:solidFill>
                <a:latin typeface="+mn-lt"/>
                <a:ea typeface="+mn-ea"/>
                <a:cs typeface="+mn-cs"/>
              </a:rPr>
              <a:t>current</a:t>
            </a:r>
            <a:r>
              <a:rPr lang="nl-NL" sz="1200" b="0" i="0" u="none" strike="noStrike" kern="1200" baseline="0" dirty="0" smtClean="0">
                <a:solidFill>
                  <a:schemeClr val="tx1"/>
                </a:solidFill>
                <a:latin typeface="+mn-lt"/>
                <a:ea typeface="+mn-ea"/>
                <a:cs typeface="+mn-cs"/>
              </a:rPr>
              <a:t> </a:t>
            </a:r>
            <a:r>
              <a:rPr lang="nl-NL" sz="1200" b="0" i="0" u="none" strike="noStrike" kern="1200" baseline="0" dirty="0" err="1" smtClean="0">
                <a:solidFill>
                  <a:schemeClr val="tx1"/>
                </a:solidFill>
                <a:latin typeface="+mn-lt"/>
                <a:ea typeface="+mn-ea"/>
                <a:cs typeface="+mn-cs"/>
              </a:rPr>
              <a:t>activities</a:t>
            </a:r>
            <a:r>
              <a:rPr lang="nl-NL" sz="1200" b="0" i="0" u="none" strike="noStrike" kern="1200" baseline="0" dirty="0" smtClean="0">
                <a:solidFill>
                  <a:schemeClr val="tx1"/>
                </a:solidFill>
                <a:latin typeface="+mn-lt"/>
                <a:ea typeface="+mn-ea"/>
                <a:cs typeface="+mn-cs"/>
              </a:rPr>
              <a:t>.</a:t>
            </a:r>
            <a:endParaRPr lang="nl-NL" dirty="0"/>
          </a:p>
        </p:txBody>
      </p:sp>
      <p:sp>
        <p:nvSpPr>
          <p:cNvPr id="4" name="Slide Number Placeholder 3"/>
          <p:cNvSpPr>
            <a:spLocks noGrp="1"/>
          </p:cNvSpPr>
          <p:nvPr>
            <p:ph type="sldNum" sz="quarter" idx="10"/>
          </p:nvPr>
        </p:nvSpPr>
        <p:spPr/>
        <p:txBody>
          <a:bodyPr/>
          <a:lstStyle/>
          <a:p>
            <a:fld id="{42C89E4A-EB93-4C3A-BE55-789B0BCBD86E}" type="slidenum">
              <a:rPr lang="nl-NL" smtClean="0"/>
              <a:t>16</a:t>
            </a:fld>
            <a:endParaRPr lang="nl-NL"/>
          </a:p>
        </p:txBody>
      </p:sp>
    </p:spTree>
    <p:extLst>
      <p:ext uri="{BB962C8B-B14F-4D97-AF65-F5344CB8AC3E}">
        <p14:creationId xmlns:p14="http://schemas.microsoft.com/office/powerpoint/2010/main" val="3663918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defRPr sz="4400">
                <a:solidFill>
                  <a:schemeClr val="bg1"/>
                </a:solidFill>
                <a:latin typeface="Arial" charset="0"/>
              </a:defRPr>
            </a:lvl1pPr>
            <a:lvl2pPr marL="742950" indent="-285750" eaLnBrk="0" hangingPunct="0">
              <a:defRPr sz="4400">
                <a:solidFill>
                  <a:schemeClr val="bg1"/>
                </a:solidFill>
                <a:latin typeface="Arial" charset="0"/>
              </a:defRPr>
            </a:lvl2pPr>
            <a:lvl3pPr marL="1143000" indent="-228600" eaLnBrk="0" hangingPunct="0">
              <a:defRPr sz="4400">
                <a:solidFill>
                  <a:schemeClr val="bg1"/>
                </a:solidFill>
                <a:latin typeface="Arial" charset="0"/>
              </a:defRPr>
            </a:lvl3pPr>
            <a:lvl4pPr marL="1600200" indent="-228600" eaLnBrk="0" hangingPunct="0">
              <a:defRPr sz="4400">
                <a:solidFill>
                  <a:schemeClr val="bg1"/>
                </a:solidFill>
                <a:latin typeface="Arial" charset="0"/>
              </a:defRPr>
            </a:lvl4pPr>
            <a:lvl5pPr marL="2057400" indent="-228600" eaLnBrk="0" hangingPunct="0">
              <a:defRPr sz="4400">
                <a:solidFill>
                  <a:schemeClr val="bg1"/>
                </a:solidFill>
                <a:latin typeface="Arial" charset="0"/>
              </a:defRPr>
            </a:lvl5pPr>
            <a:lvl6pPr marL="2514600" indent="-228600" algn="ctr" eaLnBrk="0" fontAlgn="base" hangingPunct="0">
              <a:spcBef>
                <a:spcPct val="0"/>
              </a:spcBef>
              <a:spcAft>
                <a:spcPct val="0"/>
              </a:spcAft>
              <a:defRPr sz="4400">
                <a:solidFill>
                  <a:schemeClr val="bg1"/>
                </a:solidFill>
                <a:latin typeface="Arial" charset="0"/>
              </a:defRPr>
            </a:lvl6pPr>
            <a:lvl7pPr marL="2971800" indent="-228600" algn="ctr" eaLnBrk="0" fontAlgn="base" hangingPunct="0">
              <a:spcBef>
                <a:spcPct val="0"/>
              </a:spcBef>
              <a:spcAft>
                <a:spcPct val="0"/>
              </a:spcAft>
              <a:defRPr sz="4400">
                <a:solidFill>
                  <a:schemeClr val="bg1"/>
                </a:solidFill>
                <a:latin typeface="Arial" charset="0"/>
              </a:defRPr>
            </a:lvl7pPr>
            <a:lvl8pPr marL="3429000" indent="-228600" algn="ctr" eaLnBrk="0" fontAlgn="base" hangingPunct="0">
              <a:spcBef>
                <a:spcPct val="0"/>
              </a:spcBef>
              <a:spcAft>
                <a:spcPct val="0"/>
              </a:spcAft>
              <a:defRPr sz="4400">
                <a:solidFill>
                  <a:schemeClr val="bg1"/>
                </a:solidFill>
                <a:latin typeface="Arial" charset="0"/>
              </a:defRPr>
            </a:lvl8pPr>
            <a:lvl9pPr marL="3886200" indent="-228600" algn="ctr" eaLnBrk="0" fontAlgn="base" hangingPunct="0">
              <a:spcBef>
                <a:spcPct val="0"/>
              </a:spcBef>
              <a:spcAft>
                <a:spcPct val="0"/>
              </a:spcAft>
              <a:defRPr sz="4400">
                <a:solidFill>
                  <a:schemeClr val="bg1"/>
                </a:solidFill>
                <a:latin typeface="Arial" charset="0"/>
              </a:defRPr>
            </a:lvl9pPr>
          </a:lstStyle>
          <a:p>
            <a:pPr eaLnBrk="1" hangingPunct="1"/>
            <a:fld id="{034D57C2-152E-4E32-BB63-6A7D5F7C09E4}" type="slidenum">
              <a:rPr lang="en-US" sz="1200">
                <a:solidFill>
                  <a:schemeClr val="tx1"/>
                </a:solidFill>
              </a:rPr>
              <a:pPr eaLnBrk="1" hangingPunct="1"/>
              <a:t>17</a:t>
            </a:fld>
            <a:endParaRPr lang="en-US" sz="1200">
              <a:solidFill>
                <a:schemeClr val="tx1"/>
              </a:solidFill>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nl-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CCBEBEF9-AEC9-48F3-9E21-12FF5F3E60A2}" type="datetime1">
              <a:rPr lang="nl-NL" smtClean="0"/>
              <a:t>21-5-2012</a:t>
            </a:fld>
            <a:endParaRPr lang="nl-NL"/>
          </a:p>
        </p:txBody>
      </p:sp>
      <p:sp>
        <p:nvSpPr>
          <p:cNvPr id="5" name="Footer Placeholder 4"/>
          <p:cNvSpPr>
            <a:spLocks noGrp="1"/>
          </p:cNvSpPr>
          <p:nvPr>
            <p:ph type="ftr" sz="quarter" idx="11"/>
          </p:nvPr>
        </p:nvSpPr>
        <p:spPr/>
        <p:txBody>
          <a:bodyPr/>
          <a:lstStyle/>
          <a:p>
            <a:r>
              <a:rPr lang="nl-NL" smtClean="0"/>
              <a:t>ECENT - 16 mei 2012</a:t>
            </a:r>
            <a:endParaRPr lang="nl-NL"/>
          </a:p>
        </p:txBody>
      </p:sp>
      <p:sp>
        <p:nvSpPr>
          <p:cNvPr id="6" name="Slide Number Placeholder 5"/>
          <p:cNvSpPr>
            <a:spLocks noGrp="1"/>
          </p:cNvSpPr>
          <p:nvPr>
            <p:ph type="sldNum" sz="quarter" idx="12"/>
          </p:nvPr>
        </p:nvSpPr>
        <p:spPr/>
        <p:txBody>
          <a:bodyPr/>
          <a:lstStyle/>
          <a:p>
            <a:fld id="{B388A891-B6E3-447C-8626-1A8F4613EE25}" type="slidenum">
              <a:rPr lang="nl-NL" smtClean="0"/>
              <a:t>‹#›</a:t>
            </a:fld>
            <a:endParaRPr lang="nl-NL"/>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7152F4-D89C-4EDC-BE76-406F2D43C432}" type="datetime1">
              <a:rPr lang="nl-NL" smtClean="0"/>
              <a:t>21-5-2012</a:t>
            </a:fld>
            <a:endParaRPr lang="nl-NL"/>
          </a:p>
        </p:txBody>
      </p:sp>
      <p:sp>
        <p:nvSpPr>
          <p:cNvPr id="5" name="Footer Placeholder 4"/>
          <p:cNvSpPr>
            <a:spLocks noGrp="1"/>
          </p:cNvSpPr>
          <p:nvPr>
            <p:ph type="ftr" sz="quarter" idx="11"/>
          </p:nvPr>
        </p:nvSpPr>
        <p:spPr/>
        <p:txBody>
          <a:bodyPr/>
          <a:lstStyle/>
          <a:p>
            <a:r>
              <a:rPr lang="nl-NL" smtClean="0"/>
              <a:t>ECENT - 16 mei 2012</a:t>
            </a:r>
            <a:endParaRPr lang="nl-NL"/>
          </a:p>
        </p:txBody>
      </p:sp>
      <p:sp>
        <p:nvSpPr>
          <p:cNvPr id="6" name="Slide Number Placeholder 5"/>
          <p:cNvSpPr>
            <a:spLocks noGrp="1"/>
          </p:cNvSpPr>
          <p:nvPr>
            <p:ph type="sldNum" sz="quarter" idx="12"/>
          </p:nvPr>
        </p:nvSpPr>
        <p:spPr/>
        <p:txBody>
          <a:bodyPr/>
          <a:lstStyle/>
          <a:p>
            <a:fld id="{B388A891-B6E3-447C-8626-1A8F4613EE25}" type="slidenum">
              <a:rPr lang="nl-NL" smtClean="0"/>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B3114-29F0-457C-A6AB-D159595B8076}" type="datetime1">
              <a:rPr lang="nl-NL" smtClean="0"/>
              <a:t>21-5-2012</a:t>
            </a:fld>
            <a:endParaRPr lang="nl-NL"/>
          </a:p>
        </p:txBody>
      </p:sp>
      <p:sp>
        <p:nvSpPr>
          <p:cNvPr id="5" name="Footer Placeholder 4"/>
          <p:cNvSpPr>
            <a:spLocks noGrp="1"/>
          </p:cNvSpPr>
          <p:nvPr>
            <p:ph type="ftr" sz="quarter" idx="11"/>
          </p:nvPr>
        </p:nvSpPr>
        <p:spPr/>
        <p:txBody>
          <a:bodyPr/>
          <a:lstStyle/>
          <a:p>
            <a:r>
              <a:rPr lang="nl-NL" smtClean="0"/>
              <a:t>ECENT - 16 mei 2012</a:t>
            </a:r>
            <a:endParaRPr lang="nl-NL"/>
          </a:p>
        </p:txBody>
      </p:sp>
      <p:sp>
        <p:nvSpPr>
          <p:cNvPr id="6" name="Slide Number Placeholder 5"/>
          <p:cNvSpPr>
            <a:spLocks noGrp="1"/>
          </p:cNvSpPr>
          <p:nvPr>
            <p:ph type="sldNum" sz="quarter" idx="12"/>
          </p:nvPr>
        </p:nvSpPr>
        <p:spPr/>
        <p:txBody>
          <a:bodyPr/>
          <a:lstStyle/>
          <a:p>
            <a:fld id="{B388A891-B6E3-447C-8626-1A8F4613EE25}" type="slidenum">
              <a:rPr lang="nl-NL" smtClean="0"/>
              <a:t>‹#›</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1628775"/>
            <a:ext cx="8229600" cy="941388"/>
          </a:xfrm>
        </p:spPr>
        <p:txBody>
          <a:bodyPr/>
          <a:lstStyle/>
          <a:p>
            <a:r>
              <a:rPr lang="en-US" smtClean="0"/>
              <a:t>Click to edit Master title style</a:t>
            </a:r>
            <a:endParaRPr lang="nl-NL"/>
          </a:p>
        </p:txBody>
      </p:sp>
      <p:sp>
        <p:nvSpPr>
          <p:cNvPr id="3" name="Text Placeholder 2"/>
          <p:cNvSpPr>
            <a:spLocks noGrp="1"/>
          </p:cNvSpPr>
          <p:nvPr>
            <p:ph type="body" sz="half" idx="1"/>
          </p:nvPr>
        </p:nvSpPr>
        <p:spPr>
          <a:xfrm>
            <a:off x="457200" y="3213100"/>
            <a:ext cx="4038600" cy="2913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3213100"/>
            <a:ext cx="4038600" cy="2913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Rectangle 4"/>
          <p:cNvSpPr>
            <a:spLocks noGrp="1" noChangeArrowheads="1"/>
          </p:cNvSpPr>
          <p:nvPr>
            <p:ph type="dt" sz="half" idx="10"/>
          </p:nvPr>
        </p:nvSpPr>
        <p:spPr>
          <a:ln/>
        </p:spPr>
        <p:txBody>
          <a:bodyPr/>
          <a:lstStyle>
            <a:lvl1pPr>
              <a:defRPr/>
            </a:lvl1pPr>
          </a:lstStyle>
          <a:p>
            <a:pPr>
              <a:defRPr/>
            </a:pPr>
            <a:fld id="{244DEB60-FA62-4B7E-B2F6-ADBC1D0EFFD1}" type="datetime1">
              <a:rPr lang="nl-NL" smtClean="0"/>
              <a:t>21-5-2012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ECENT - 16 mei 2012</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849777-6C1F-4BFE-9D51-DC26EDF6BACF}" type="slidenum">
              <a:rPr lang="en-US"/>
              <a:pPr>
                <a:defRPr/>
              </a:pPr>
              <a:t>‹#›</a:t>
            </a:fld>
            <a:endParaRPr lang="en-US"/>
          </a:p>
        </p:txBody>
      </p:sp>
    </p:spTree>
    <p:extLst>
      <p:ext uri="{BB962C8B-B14F-4D97-AF65-F5344CB8AC3E}">
        <p14:creationId xmlns:p14="http://schemas.microsoft.com/office/powerpoint/2010/main" val="4266348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93836"/>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2087" y="1798637"/>
            <a:ext cx="2855913" cy="4373563"/>
          </a:xfrm>
        </p:spPr>
        <p:txBody>
          <a:bodyPr/>
          <a:lstStyle>
            <a:lvl1pPr marL="0" indent="0">
              <a:lnSpc>
                <a:spcPts val="16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itle 13"/>
          <p:cNvSpPr>
            <a:spLocks noGrp="1"/>
          </p:cNvSpPr>
          <p:nvPr>
            <p:ph type="title"/>
          </p:nvPr>
        </p:nvSpPr>
        <p:spPr>
          <a:xfrm>
            <a:off x="-76200" y="549600"/>
            <a:ext cx="8229600" cy="639763"/>
          </a:xfrm>
        </p:spPr>
        <p:txBody>
          <a:bodyPr/>
          <a:lstStyle>
            <a:lvl1pPr>
              <a:defRPr>
                <a:solidFill>
                  <a:schemeClr val="accent6">
                    <a:lumMod val="50000"/>
                  </a:schemeClr>
                </a:solidFill>
              </a:defRPr>
            </a:lvl1pPr>
          </a:lstStyle>
          <a:p>
            <a:r>
              <a:rPr lang="en-US" smtClean="0"/>
              <a:t>Click to edit Master title style</a:t>
            </a:r>
            <a:endParaRPr lang="en-US" dirty="0"/>
          </a:p>
        </p:txBody>
      </p:sp>
      <p:sp>
        <p:nvSpPr>
          <p:cNvPr id="15" name="Text Placeholder 10"/>
          <p:cNvSpPr>
            <a:spLocks noGrp="1"/>
          </p:cNvSpPr>
          <p:nvPr>
            <p:ph type="body" sz="quarter" idx="13"/>
          </p:nvPr>
        </p:nvSpPr>
        <p:spPr>
          <a:xfrm>
            <a:off x="130800" y="1066800"/>
            <a:ext cx="8251200" cy="457200"/>
          </a:xfrm>
        </p:spPr>
        <p:txBody>
          <a:bodyPr>
            <a:normAutofit/>
          </a:bodyPr>
          <a:lstStyle>
            <a:lvl1pPr>
              <a:buFontTx/>
              <a:buNone/>
              <a:defRPr sz="2400">
                <a:solidFill>
                  <a:schemeClr val="accent6">
                    <a:lumMod val="75000"/>
                  </a:schemeClr>
                </a:solidFill>
              </a:defRPr>
            </a:lvl1pPr>
          </a:lstStyle>
          <a:p>
            <a:pPr lvl="0"/>
            <a:r>
              <a:rPr lang="en-US" smtClean="0"/>
              <a:t>Click to edit Master text styles</a:t>
            </a:r>
          </a:p>
        </p:txBody>
      </p:sp>
      <p:sp>
        <p:nvSpPr>
          <p:cNvPr id="6" name="Footer Placeholder 4"/>
          <p:cNvSpPr>
            <a:spLocks noGrp="1"/>
          </p:cNvSpPr>
          <p:nvPr>
            <p:ph type="ftr" sz="quarter" idx="14"/>
          </p:nvPr>
        </p:nvSpPr>
        <p:spPr/>
        <p:txBody>
          <a:bodyPr/>
          <a:lstStyle>
            <a:lvl1pPr>
              <a:defRPr/>
            </a:lvl1pPr>
          </a:lstStyle>
          <a:p>
            <a:pPr>
              <a:defRPr/>
            </a:pPr>
            <a:r>
              <a:rPr lang="en-US" smtClean="0"/>
              <a:t>ECENT - 16 mei 2012</a:t>
            </a:r>
            <a:endParaRPr lang="en-US"/>
          </a:p>
        </p:txBody>
      </p:sp>
      <p:sp>
        <p:nvSpPr>
          <p:cNvPr id="7" name="Slide Number Placeholder 5"/>
          <p:cNvSpPr>
            <a:spLocks noGrp="1"/>
          </p:cNvSpPr>
          <p:nvPr>
            <p:ph type="sldNum" sz="quarter" idx="15"/>
          </p:nvPr>
        </p:nvSpPr>
        <p:spPr/>
        <p:txBody>
          <a:bodyPr/>
          <a:lstStyle>
            <a:lvl1pPr>
              <a:defRPr/>
            </a:lvl1pPr>
          </a:lstStyle>
          <a:p>
            <a:pPr>
              <a:defRPr/>
            </a:pPr>
            <a:fld id="{2F9D68FF-9B21-40D4-84C7-C81F7967E0C3}" type="slidenum">
              <a:rPr lang="en-US"/>
              <a:pPr>
                <a:defRPr/>
              </a:pPr>
              <a:t>‹#›</a:t>
            </a:fld>
            <a:endParaRPr lang="en-US" dirty="0"/>
          </a:p>
        </p:txBody>
      </p:sp>
    </p:spTree>
    <p:extLst>
      <p:ext uri="{BB962C8B-B14F-4D97-AF65-F5344CB8AC3E}">
        <p14:creationId xmlns:p14="http://schemas.microsoft.com/office/powerpoint/2010/main" val="332375715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hree Picture">
    <p:spTree>
      <p:nvGrpSpPr>
        <p:cNvPr id="1" name=""/>
        <p:cNvGrpSpPr/>
        <p:nvPr/>
      </p:nvGrpSpPr>
      <p:grpSpPr>
        <a:xfrm>
          <a:off x="0" y="0"/>
          <a:ext cx="0" cy="0"/>
          <a:chOff x="0" y="0"/>
          <a:chExt cx="0" cy="0"/>
        </a:xfrm>
      </p:grpSpPr>
      <p:sp>
        <p:nvSpPr>
          <p:cNvPr id="9" name="Content Placeholder 2"/>
          <p:cNvSpPr>
            <a:spLocks noGrp="1"/>
          </p:cNvSpPr>
          <p:nvPr>
            <p:ph sz="half" idx="1"/>
          </p:nvPr>
        </p:nvSpPr>
        <p:spPr>
          <a:xfrm>
            <a:off x="76200" y="3429000"/>
            <a:ext cx="2743200" cy="2544763"/>
          </a:xfrm>
        </p:spPr>
        <p:txBody>
          <a:bodyPr lIns="274320" tIns="0" rIns="182880">
            <a:normAutofit/>
          </a:bodyPr>
          <a:lstStyle>
            <a:lvl1pPr>
              <a:lnSpc>
                <a:spcPts val="2000"/>
              </a:lnSpc>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10" name="Content Placeholder 3"/>
          <p:cNvSpPr>
            <a:spLocks noGrp="1"/>
          </p:cNvSpPr>
          <p:nvPr>
            <p:ph sz="half" idx="2"/>
          </p:nvPr>
        </p:nvSpPr>
        <p:spPr>
          <a:xfrm>
            <a:off x="2857500" y="3429000"/>
            <a:ext cx="2743200" cy="2544763"/>
          </a:xfrm>
        </p:spPr>
        <p:txBody>
          <a:bodyPr lIns="274320" tIns="0" rIns="182880">
            <a:normAutofit/>
          </a:bodyPr>
          <a:lstStyle>
            <a:lvl1pPr>
              <a:lnSpc>
                <a:spcPts val="2000"/>
              </a:lnSpc>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11" name="Content Placeholder 3"/>
          <p:cNvSpPr>
            <a:spLocks noGrp="1"/>
          </p:cNvSpPr>
          <p:nvPr>
            <p:ph sz="half" idx="14"/>
          </p:nvPr>
        </p:nvSpPr>
        <p:spPr>
          <a:xfrm>
            <a:off x="5638800" y="3429000"/>
            <a:ext cx="2743200" cy="2544763"/>
          </a:xfrm>
        </p:spPr>
        <p:txBody>
          <a:bodyPr lIns="274320" tIns="0" rIns="182880">
            <a:normAutofit/>
          </a:bodyPr>
          <a:lstStyle>
            <a:lvl1pPr>
              <a:lnSpc>
                <a:spcPts val="2000"/>
              </a:lnSpc>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15" name="Content Placeholder 2"/>
          <p:cNvSpPr>
            <a:spLocks noGrp="1"/>
          </p:cNvSpPr>
          <p:nvPr>
            <p:ph sz="half" idx="15"/>
          </p:nvPr>
        </p:nvSpPr>
        <p:spPr>
          <a:xfrm>
            <a:off x="76200" y="1447801"/>
            <a:ext cx="2743200" cy="1706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16" name="Content Placeholder 3"/>
          <p:cNvSpPr>
            <a:spLocks noGrp="1"/>
          </p:cNvSpPr>
          <p:nvPr>
            <p:ph sz="half" idx="16"/>
          </p:nvPr>
        </p:nvSpPr>
        <p:spPr>
          <a:xfrm>
            <a:off x="2857500" y="1447801"/>
            <a:ext cx="2743200" cy="1706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17" name="Content Placeholder 3"/>
          <p:cNvSpPr>
            <a:spLocks noGrp="1"/>
          </p:cNvSpPr>
          <p:nvPr>
            <p:ph sz="half" idx="17"/>
          </p:nvPr>
        </p:nvSpPr>
        <p:spPr>
          <a:xfrm>
            <a:off x="5638800" y="1447801"/>
            <a:ext cx="2743200" cy="1706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19" name="Title 18"/>
          <p:cNvSpPr>
            <a:spLocks noGrp="1"/>
          </p:cNvSpPr>
          <p:nvPr>
            <p:ph type="title"/>
          </p:nvPr>
        </p:nvSpPr>
        <p:spPr>
          <a:xfrm>
            <a:off x="-76200" y="549600"/>
            <a:ext cx="8229600" cy="639763"/>
          </a:xfrm>
        </p:spPr>
        <p:txBody>
          <a:bodyPr/>
          <a:lstStyle/>
          <a:p>
            <a:r>
              <a:rPr lang="en-US" smtClean="0"/>
              <a:t>Click to edit Master title style</a:t>
            </a:r>
            <a:endParaRPr lang="en-US" dirty="0"/>
          </a:p>
        </p:txBody>
      </p:sp>
      <p:sp>
        <p:nvSpPr>
          <p:cNvPr id="20" name="Text Placeholder 10"/>
          <p:cNvSpPr>
            <a:spLocks noGrp="1"/>
          </p:cNvSpPr>
          <p:nvPr>
            <p:ph type="body" sz="quarter" idx="13"/>
          </p:nvPr>
        </p:nvSpPr>
        <p:spPr>
          <a:xfrm>
            <a:off x="130800" y="1066800"/>
            <a:ext cx="8251200" cy="457200"/>
          </a:xfrm>
        </p:spPr>
        <p:txBody>
          <a:bodyPr>
            <a:normAutofit/>
          </a:bodyPr>
          <a:lstStyle>
            <a:lvl1pPr>
              <a:buFontTx/>
              <a:buNone/>
              <a:defRPr sz="2400">
                <a:solidFill>
                  <a:schemeClr val="accent6">
                    <a:lumMod val="75000"/>
                  </a:schemeClr>
                </a:solidFill>
              </a:defRPr>
            </a:lvl1pPr>
          </a:lstStyle>
          <a:p>
            <a:pPr lvl="0"/>
            <a:r>
              <a:rPr lang="en-US" smtClean="0"/>
              <a:t>Click to edit Master text styles</a:t>
            </a:r>
          </a:p>
        </p:txBody>
      </p:sp>
      <p:sp>
        <p:nvSpPr>
          <p:cNvPr id="12" name="Footer Placeholder 4"/>
          <p:cNvSpPr>
            <a:spLocks noGrp="1"/>
          </p:cNvSpPr>
          <p:nvPr>
            <p:ph type="ftr" sz="quarter" idx="18"/>
          </p:nvPr>
        </p:nvSpPr>
        <p:spPr/>
        <p:txBody>
          <a:bodyPr/>
          <a:lstStyle>
            <a:lvl1pPr>
              <a:defRPr/>
            </a:lvl1pPr>
          </a:lstStyle>
          <a:p>
            <a:pPr>
              <a:defRPr/>
            </a:pPr>
            <a:r>
              <a:rPr lang="en-US" smtClean="0"/>
              <a:t>ECENT - 16 mei 2012</a:t>
            </a:r>
            <a:endParaRPr lang="en-US"/>
          </a:p>
        </p:txBody>
      </p:sp>
      <p:sp>
        <p:nvSpPr>
          <p:cNvPr id="13" name="Slide Number Placeholder 5"/>
          <p:cNvSpPr>
            <a:spLocks noGrp="1"/>
          </p:cNvSpPr>
          <p:nvPr>
            <p:ph type="sldNum" sz="quarter" idx="19"/>
          </p:nvPr>
        </p:nvSpPr>
        <p:spPr/>
        <p:txBody>
          <a:bodyPr/>
          <a:lstStyle>
            <a:lvl1pPr>
              <a:defRPr/>
            </a:lvl1pPr>
          </a:lstStyle>
          <a:p>
            <a:pPr>
              <a:defRPr/>
            </a:pPr>
            <a:fld id="{738B293E-610C-4622-A977-37E631E2BB29}" type="slidenum">
              <a:rPr lang="en-US"/>
              <a:pPr>
                <a:defRPr/>
              </a:pPr>
              <a:t>‹#›</a:t>
            </a:fld>
            <a:endParaRPr lang="en-US" dirty="0"/>
          </a:p>
        </p:txBody>
      </p:sp>
    </p:spTree>
    <p:extLst>
      <p:ext uri="{BB962C8B-B14F-4D97-AF65-F5344CB8AC3E}">
        <p14:creationId xmlns:p14="http://schemas.microsoft.com/office/powerpoint/2010/main" val="117440348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A9BD22-591D-4C25-8B1A-717B214DF55E}" type="datetime1">
              <a:rPr lang="nl-NL" smtClean="0"/>
              <a:t>21-5-2012</a:t>
            </a:fld>
            <a:endParaRPr lang="nl-NL"/>
          </a:p>
        </p:txBody>
      </p:sp>
      <p:sp>
        <p:nvSpPr>
          <p:cNvPr id="5" name="Footer Placeholder 4"/>
          <p:cNvSpPr>
            <a:spLocks noGrp="1"/>
          </p:cNvSpPr>
          <p:nvPr>
            <p:ph type="ftr" sz="quarter" idx="11"/>
          </p:nvPr>
        </p:nvSpPr>
        <p:spPr/>
        <p:txBody>
          <a:bodyPr/>
          <a:lstStyle/>
          <a:p>
            <a:r>
              <a:rPr lang="nl-NL" smtClean="0"/>
              <a:t>ECENT - 16 mei 2012</a:t>
            </a:r>
            <a:endParaRPr lang="nl-NL"/>
          </a:p>
        </p:txBody>
      </p:sp>
      <p:sp>
        <p:nvSpPr>
          <p:cNvPr id="6" name="Slide Number Placeholder 5"/>
          <p:cNvSpPr>
            <a:spLocks noGrp="1"/>
          </p:cNvSpPr>
          <p:nvPr>
            <p:ph type="sldNum" sz="quarter" idx="12"/>
          </p:nvPr>
        </p:nvSpPr>
        <p:spPr/>
        <p:txBody>
          <a:bodyPr/>
          <a:lstStyle/>
          <a:p>
            <a:fld id="{B388A891-B6E3-447C-8626-1A8F4613EE25}" type="slidenum">
              <a:rPr lang="nl-NL" smtClean="0"/>
              <a:t>‹#›</a:t>
            </a:fld>
            <a:endParaRPr lang="nl-NL"/>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5405490"/>
            <a:ext cx="1787257" cy="1232592"/>
          </a:xfrm>
          <a:prstGeom prst="rect">
            <a:avLst/>
          </a:prstGeom>
          <a:solidFill>
            <a:schemeClr val="bg1">
              <a:lumMod val="85000"/>
              <a:lumOff val="15000"/>
              <a:alpha val="3000"/>
            </a:schemeClr>
          </a:solid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FBAE6599-F6F5-4D1F-9ED4-BE83D41B557C}" type="datetime1">
              <a:rPr lang="nl-NL" smtClean="0"/>
              <a:t>21-5-2012</a:t>
            </a:fld>
            <a:endParaRPr lang="nl-NL"/>
          </a:p>
        </p:txBody>
      </p:sp>
      <p:sp>
        <p:nvSpPr>
          <p:cNvPr id="91" name="Footer Placeholder 90"/>
          <p:cNvSpPr>
            <a:spLocks noGrp="1"/>
          </p:cNvSpPr>
          <p:nvPr>
            <p:ph type="ftr" sz="quarter" idx="11"/>
          </p:nvPr>
        </p:nvSpPr>
        <p:spPr/>
        <p:txBody>
          <a:bodyPr/>
          <a:lstStyle/>
          <a:p>
            <a:r>
              <a:rPr lang="nl-NL" smtClean="0"/>
              <a:t>ECENT - 16 mei 2012</a:t>
            </a:r>
            <a:endParaRPr lang="nl-NL"/>
          </a:p>
        </p:txBody>
      </p:sp>
      <p:sp>
        <p:nvSpPr>
          <p:cNvPr id="92" name="Slide Number Placeholder 91"/>
          <p:cNvSpPr>
            <a:spLocks noGrp="1"/>
          </p:cNvSpPr>
          <p:nvPr>
            <p:ph type="sldNum" sz="quarter" idx="12"/>
          </p:nvPr>
        </p:nvSpPr>
        <p:spPr/>
        <p:txBody>
          <a:bodyPr/>
          <a:lstStyle/>
          <a:p>
            <a:fld id="{B388A891-B6E3-447C-8626-1A8F4613EE25}" type="slidenum">
              <a:rPr lang="nl-NL" smtClean="0"/>
              <a:t>‹#›</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7D5526-3E60-4355-AC55-AC6E2E87C8B5}" type="datetime1">
              <a:rPr lang="nl-NL" smtClean="0"/>
              <a:t>21-5-2012</a:t>
            </a:fld>
            <a:endParaRPr lang="nl-NL"/>
          </a:p>
        </p:txBody>
      </p:sp>
      <p:sp>
        <p:nvSpPr>
          <p:cNvPr id="6" name="Footer Placeholder 5"/>
          <p:cNvSpPr>
            <a:spLocks noGrp="1"/>
          </p:cNvSpPr>
          <p:nvPr>
            <p:ph type="ftr" sz="quarter" idx="11"/>
          </p:nvPr>
        </p:nvSpPr>
        <p:spPr/>
        <p:txBody>
          <a:bodyPr/>
          <a:lstStyle/>
          <a:p>
            <a:r>
              <a:rPr lang="nl-NL" smtClean="0"/>
              <a:t>ECENT - 16 mei 2012</a:t>
            </a:r>
            <a:endParaRPr lang="nl-NL"/>
          </a:p>
        </p:txBody>
      </p:sp>
      <p:sp>
        <p:nvSpPr>
          <p:cNvPr id="7" name="Slide Number Placeholder 6"/>
          <p:cNvSpPr>
            <a:spLocks noGrp="1"/>
          </p:cNvSpPr>
          <p:nvPr>
            <p:ph type="sldNum" sz="quarter" idx="12"/>
          </p:nvPr>
        </p:nvSpPr>
        <p:spPr/>
        <p:txBody>
          <a:bodyPr/>
          <a:lstStyle/>
          <a:p>
            <a:fld id="{B388A891-B6E3-447C-8626-1A8F4613EE25}" type="slidenum">
              <a:rPr lang="nl-NL" smtClean="0"/>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353ACF-5FBB-403C-A448-8084031FE9BC}" type="datetime1">
              <a:rPr lang="nl-NL" smtClean="0"/>
              <a:t>21-5-2012</a:t>
            </a:fld>
            <a:endParaRPr lang="nl-NL"/>
          </a:p>
        </p:txBody>
      </p:sp>
      <p:sp>
        <p:nvSpPr>
          <p:cNvPr id="8" name="Footer Placeholder 7"/>
          <p:cNvSpPr>
            <a:spLocks noGrp="1"/>
          </p:cNvSpPr>
          <p:nvPr>
            <p:ph type="ftr" sz="quarter" idx="11"/>
          </p:nvPr>
        </p:nvSpPr>
        <p:spPr/>
        <p:txBody>
          <a:bodyPr/>
          <a:lstStyle/>
          <a:p>
            <a:r>
              <a:rPr lang="nl-NL" smtClean="0"/>
              <a:t>ECENT - 16 mei 2012</a:t>
            </a:r>
            <a:endParaRPr lang="nl-NL"/>
          </a:p>
        </p:txBody>
      </p:sp>
      <p:sp>
        <p:nvSpPr>
          <p:cNvPr id="9" name="Slide Number Placeholder 8"/>
          <p:cNvSpPr>
            <a:spLocks noGrp="1"/>
          </p:cNvSpPr>
          <p:nvPr>
            <p:ph type="sldNum" sz="quarter" idx="12"/>
          </p:nvPr>
        </p:nvSpPr>
        <p:spPr/>
        <p:txBody>
          <a:bodyPr/>
          <a:lstStyle/>
          <a:p>
            <a:fld id="{B388A891-B6E3-447C-8626-1A8F4613EE25}" type="slidenum">
              <a:rPr lang="nl-NL" smtClean="0"/>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84002F-C30E-48AE-83FE-B388F20776A0}" type="datetime1">
              <a:rPr lang="nl-NL" smtClean="0"/>
              <a:t>21-5-2012</a:t>
            </a:fld>
            <a:endParaRPr lang="nl-NL"/>
          </a:p>
        </p:txBody>
      </p:sp>
      <p:sp>
        <p:nvSpPr>
          <p:cNvPr id="4" name="Footer Placeholder 3"/>
          <p:cNvSpPr>
            <a:spLocks noGrp="1"/>
          </p:cNvSpPr>
          <p:nvPr>
            <p:ph type="ftr" sz="quarter" idx="11"/>
          </p:nvPr>
        </p:nvSpPr>
        <p:spPr/>
        <p:txBody>
          <a:bodyPr/>
          <a:lstStyle/>
          <a:p>
            <a:r>
              <a:rPr lang="nl-NL" smtClean="0"/>
              <a:t>ECENT - 16 mei 2012</a:t>
            </a:r>
            <a:endParaRPr lang="nl-NL"/>
          </a:p>
        </p:txBody>
      </p:sp>
      <p:sp>
        <p:nvSpPr>
          <p:cNvPr id="5" name="Slide Number Placeholder 4"/>
          <p:cNvSpPr>
            <a:spLocks noGrp="1"/>
          </p:cNvSpPr>
          <p:nvPr>
            <p:ph type="sldNum" sz="quarter" idx="12"/>
          </p:nvPr>
        </p:nvSpPr>
        <p:spPr/>
        <p:txBody>
          <a:bodyPr/>
          <a:lstStyle/>
          <a:p>
            <a:fld id="{B388A891-B6E3-447C-8626-1A8F4613EE25}" type="slidenum">
              <a:rPr lang="nl-NL" smtClean="0"/>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EC57B-E33D-4086-99F5-6744BF35453A}" type="datetime1">
              <a:rPr lang="nl-NL" smtClean="0"/>
              <a:t>21-5-2012</a:t>
            </a:fld>
            <a:endParaRPr lang="nl-NL"/>
          </a:p>
        </p:txBody>
      </p:sp>
      <p:sp>
        <p:nvSpPr>
          <p:cNvPr id="3" name="Footer Placeholder 2"/>
          <p:cNvSpPr>
            <a:spLocks noGrp="1"/>
          </p:cNvSpPr>
          <p:nvPr>
            <p:ph type="ftr" sz="quarter" idx="11"/>
          </p:nvPr>
        </p:nvSpPr>
        <p:spPr/>
        <p:txBody>
          <a:bodyPr/>
          <a:lstStyle/>
          <a:p>
            <a:r>
              <a:rPr lang="nl-NL" smtClean="0"/>
              <a:t>ECENT - 16 mei 2012</a:t>
            </a:r>
            <a:endParaRPr lang="nl-NL"/>
          </a:p>
        </p:txBody>
      </p:sp>
      <p:sp>
        <p:nvSpPr>
          <p:cNvPr id="4" name="Slide Number Placeholder 3"/>
          <p:cNvSpPr>
            <a:spLocks noGrp="1"/>
          </p:cNvSpPr>
          <p:nvPr>
            <p:ph type="sldNum" sz="quarter" idx="12"/>
          </p:nvPr>
        </p:nvSpPr>
        <p:spPr/>
        <p:txBody>
          <a:bodyPr/>
          <a:lstStyle/>
          <a:p>
            <a:fld id="{B388A891-B6E3-447C-8626-1A8F4613EE25}" type="slidenum">
              <a:rPr lang="nl-NL" smtClean="0"/>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3C045D6-0530-4BFA-8527-A944BCE34A28}" type="datetime1">
              <a:rPr lang="nl-NL" smtClean="0"/>
              <a:t>21-5-2012</a:t>
            </a:fld>
            <a:endParaRPr lang="nl-NL"/>
          </a:p>
        </p:txBody>
      </p:sp>
      <p:sp>
        <p:nvSpPr>
          <p:cNvPr id="6" name="Footer Placeholder 5"/>
          <p:cNvSpPr>
            <a:spLocks noGrp="1"/>
          </p:cNvSpPr>
          <p:nvPr>
            <p:ph type="ftr" sz="quarter" idx="11"/>
          </p:nvPr>
        </p:nvSpPr>
        <p:spPr/>
        <p:txBody>
          <a:bodyPr/>
          <a:lstStyle/>
          <a:p>
            <a:r>
              <a:rPr lang="nl-NL" smtClean="0"/>
              <a:t>ECENT - 16 mei 2012</a:t>
            </a:r>
            <a:endParaRPr lang="nl-NL"/>
          </a:p>
        </p:txBody>
      </p:sp>
      <p:sp>
        <p:nvSpPr>
          <p:cNvPr id="7" name="Slide Number Placeholder 6"/>
          <p:cNvSpPr>
            <a:spLocks noGrp="1"/>
          </p:cNvSpPr>
          <p:nvPr>
            <p:ph type="sldNum" sz="quarter" idx="12"/>
          </p:nvPr>
        </p:nvSpPr>
        <p:spPr/>
        <p:txBody>
          <a:bodyPr/>
          <a:lstStyle/>
          <a:p>
            <a:fld id="{B388A891-B6E3-447C-8626-1A8F4613EE25}" type="slidenum">
              <a:rPr lang="nl-NL" smtClean="0"/>
              <a:t>‹#›</a:t>
            </a:fld>
            <a:endParaRPr lang="nl-NL"/>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BFBCEC2F-75AC-4DEB-925F-7C6E9BA3DFB2}" type="datetime1">
              <a:rPr lang="nl-NL" smtClean="0"/>
              <a:t>21-5-2012</a:t>
            </a:fld>
            <a:endParaRPr lang="nl-NL"/>
          </a:p>
        </p:txBody>
      </p:sp>
      <p:sp>
        <p:nvSpPr>
          <p:cNvPr id="6" name="Footer Placeholder 5"/>
          <p:cNvSpPr>
            <a:spLocks noGrp="1"/>
          </p:cNvSpPr>
          <p:nvPr>
            <p:ph type="ftr" sz="quarter" idx="11"/>
          </p:nvPr>
        </p:nvSpPr>
        <p:spPr/>
        <p:txBody>
          <a:bodyPr/>
          <a:lstStyle/>
          <a:p>
            <a:r>
              <a:rPr lang="nl-NL" smtClean="0"/>
              <a:t>ECENT - 16 mei 2012</a:t>
            </a:r>
            <a:endParaRPr lang="nl-NL"/>
          </a:p>
        </p:txBody>
      </p:sp>
      <p:sp>
        <p:nvSpPr>
          <p:cNvPr id="7" name="Slide Number Placeholder 6"/>
          <p:cNvSpPr>
            <a:spLocks noGrp="1"/>
          </p:cNvSpPr>
          <p:nvPr>
            <p:ph type="sldNum" sz="quarter" idx="12"/>
          </p:nvPr>
        </p:nvSpPr>
        <p:spPr/>
        <p:txBody>
          <a:bodyPr/>
          <a:lstStyle/>
          <a:p>
            <a:fld id="{B388A891-B6E3-447C-8626-1A8F4613EE25}" type="slidenum">
              <a:rPr lang="nl-NL" smtClean="0"/>
              <a:t>‹#›</a:t>
            </a:fld>
            <a:endParaRPr lang="nl-NL"/>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83000"/>
                <a:shade val="97000"/>
                <a:satMod val="230000"/>
              </a:schemeClr>
            </a:gs>
            <a:gs pos="100000">
              <a:schemeClr val="bg2">
                <a:shade val="35000"/>
                <a:satMod val="250000"/>
              </a:schemeClr>
            </a:gs>
          </a:gsLst>
          <a:path path="circle">
            <a:fillToRect l="15000" t="50000" r="85000" b="60000"/>
          </a:path>
          <a:tileRect/>
        </a:gradFill>
        <a:effectLst/>
      </p:bgPr>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2AADD64C-011F-4413-9DD6-DB834769BA55}" type="datetime1">
              <a:rPr lang="nl-NL" smtClean="0"/>
              <a:t>21-5-2012</a:t>
            </a:fld>
            <a:endParaRPr lang="nl-NL"/>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r>
              <a:rPr lang="nl-NL" smtClean="0"/>
              <a:t>ECENT - 16 mei 2012</a:t>
            </a:r>
            <a:endParaRPr lang="nl-NL"/>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388A891-B6E3-447C-8626-1A8F4613EE25}" type="slidenum">
              <a:rPr lang="nl-NL" smtClean="0"/>
              <a:t>‹#›</a:t>
            </a:fld>
            <a:endParaRPr lang="nl-N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1.xml"/><Relationship Id="rId5" Type="http://schemas.openxmlformats.org/officeDocument/2006/relationships/hyperlink" Target="http://www.establish-fp7.eu/" TargetMode="Externa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jpeg"/><Relationship Id="rId18" Type="http://schemas.openxmlformats.org/officeDocument/2006/relationships/image" Target="../media/image19.jpeg"/><Relationship Id="rId3" Type="http://schemas.openxmlformats.org/officeDocument/2006/relationships/image" Target="../media/image4.jpe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jpeg"/><Relationship Id="rId2" Type="http://schemas.openxmlformats.org/officeDocument/2006/relationships/slideLayout" Target="../slideLayouts/slideLayout7.xml"/><Relationship Id="rId16" Type="http://schemas.openxmlformats.org/officeDocument/2006/relationships/image" Target="../media/image17.png"/><Relationship Id="rId1" Type="http://schemas.openxmlformats.org/officeDocument/2006/relationships/tags" Target="../tags/tag2.xml"/><Relationship Id="rId6" Type="http://schemas.openxmlformats.org/officeDocument/2006/relationships/image" Target="../media/image7.png"/><Relationship Id="rId11" Type="http://schemas.openxmlformats.org/officeDocument/2006/relationships/image" Target="../media/image12.wmf"/><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jpeg"/><Relationship Id="rId4" Type="http://schemas.openxmlformats.org/officeDocument/2006/relationships/image" Target="../media/image5.wmf"/><Relationship Id="rId9" Type="http://schemas.openxmlformats.org/officeDocument/2006/relationships/image" Target="../media/image10.png"/><Relationship Id="rId1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0425"/>
            <a:ext cx="4559424" cy="1600327"/>
          </a:xfrm>
        </p:spPr>
        <p:txBody>
          <a:bodyPr anchor="ctr">
            <a:normAutofit fontScale="90000"/>
          </a:bodyPr>
          <a:lstStyle/>
          <a:p>
            <a:r>
              <a:rPr lang="nl-NL" dirty="0" smtClean="0"/>
              <a:t>ESTABLISH: Lesmateriaal voor Onderzoekend Leren en nascholing</a:t>
            </a:r>
            <a:endParaRPr lang="nl-NL" dirty="0"/>
          </a:p>
        </p:txBody>
      </p:sp>
      <p:sp>
        <p:nvSpPr>
          <p:cNvPr id="3" name="Subtitle 2"/>
          <p:cNvSpPr>
            <a:spLocks noGrp="1"/>
          </p:cNvSpPr>
          <p:nvPr>
            <p:ph type="subTitle" idx="1"/>
          </p:nvPr>
        </p:nvSpPr>
        <p:spPr/>
        <p:txBody>
          <a:bodyPr anchor="ctr"/>
          <a:lstStyle/>
          <a:p>
            <a:r>
              <a:rPr lang="nl-NL" dirty="0" smtClean="0"/>
              <a:t>Vincent Dorenbos &amp; Ron Vonk</a:t>
            </a:r>
          </a:p>
          <a:p>
            <a:r>
              <a:rPr lang="nl-NL" dirty="0" smtClean="0"/>
              <a:t>CMA Amsterdam</a:t>
            </a:r>
            <a:endParaRPr lang="nl-NL"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6056" y="2132856"/>
            <a:ext cx="3888432" cy="2677572"/>
          </a:xfrm>
          <a:prstGeom prst="rect">
            <a:avLst/>
          </a:prstGeom>
          <a:solidFill>
            <a:srgbClr val="83A7AF">
              <a:alpha val="62745"/>
            </a:srgbClr>
          </a:solidFill>
        </p:spPr>
      </p:pic>
      <p:sp>
        <p:nvSpPr>
          <p:cNvPr id="4" name="Footer Placeholder 3"/>
          <p:cNvSpPr>
            <a:spLocks noGrp="1"/>
          </p:cNvSpPr>
          <p:nvPr>
            <p:ph type="ftr" sz="quarter" idx="11"/>
          </p:nvPr>
        </p:nvSpPr>
        <p:spPr/>
        <p:txBody>
          <a:bodyPr/>
          <a:lstStyle/>
          <a:p>
            <a:r>
              <a:rPr lang="nl-NL" smtClean="0"/>
              <a:t>ECENT - 16 mei 2012</a:t>
            </a:r>
            <a:endParaRPr lang="nl-NL"/>
          </a:p>
        </p:txBody>
      </p:sp>
      <p:sp>
        <p:nvSpPr>
          <p:cNvPr id="6" name="Slide Number Placeholder 5"/>
          <p:cNvSpPr>
            <a:spLocks noGrp="1"/>
          </p:cNvSpPr>
          <p:nvPr>
            <p:ph type="sldNum" sz="quarter" idx="12"/>
          </p:nvPr>
        </p:nvSpPr>
        <p:spPr/>
        <p:txBody>
          <a:bodyPr/>
          <a:lstStyle/>
          <a:p>
            <a:fld id="{B388A891-B6E3-447C-8626-1A8F4613EE25}" type="slidenum">
              <a:rPr lang="nl-NL" smtClean="0"/>
              <a:t>1</a:t>
            </a:fld>
            <a:endParaRPr lang="nl-NL"/>
          </a:p>
        </p:txBody>
      </p:sp>
    </p:spTree>
    <p:extLst>
      <p:ext uri="{BB962C8B-B14F-4D97-AF65-F5344CB8AC3E}">
        <p14:creationId xmlns:p14="http://schemas.microsoft.com/office/powerpoint/2010/main" val="327857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7"/>
          <p:cNvSpPr txBox="1">
            <a:spLocks/>
          </p:cNvSpPr>
          <p:nvPr/>
        </p:nvSpPr>
        <p:spPr bwMode="auto">
          <a:xfrm>
            <a:off x="467544" y="548680"/>
            <a:ext cx="8229600" cy="639763"/>
          </a:xfrm>
          <a:prstGeom prst="rect">
            <a:avLst/>
          </a:prstGeom>
          <a:noFill/>
          <a:ln w="9525">
            <a:noFill/>
            <a:miter lim="800000"/>
            <a:headEnd/>
            <a:tailEnd/>
          </a:ln>
        </p:spPr>
        <p:txBody>
          <a:bodyPr anchor="ctr"/>
          <a:lstStyle/>
          <a:p>
            <a:pPr>
              <a:buClr>
                <a:srgbClr val="232D47"/>
              </a:buClr>
              <a:buFont typeface="Arial" charset="0"/>
              <a:buNone/>
              <a:defRPr/>
            </a:pPr>
            <a:r>
              <a:rPr lang="en-US" sz="2400" dirty="0">
                <a:solidFill>
                  <a:schemeClr val="tx2"/>
                </a:solidFill>
                <a:latin typeface="+mj-lt"/>
                <a:ea typeface="+mj-ea"/>
                <a:cs typeface="+mj-cs"/>
              </a:rPr>
              <a:t>ESTABLISH </a:t>
            </a:r>
            <a:r>
              <a:rPr lang="nl-NL" sz="2400" dirty="0">
                <a:solidFill>
                  <a:schemeClr val="tx2"/>
                </a:solidFill>
                <a:latin typeface="+mj-lt"/>
                <a:ea typeface="+mj-ea"/>
                <a:cs typeface="+mj-cs"/>
              </a:rPr>
              <a:t>Lesmaterialen en docentenhandleidingen</a:t>
            </a:r>
          </a:p>
        </p:txBody>
      </p:sp>
      <p:sp>
        <p:nvSpPr>
          <p:cNvPr id="11" name="Text Placeholder 15"/>
          <p:cNvSpPr txBox="1">
            <a:spLocks/>
          </p:cNvSpPr>
          <p:nvPr/>
        </p:nvSpPr>
        <p:spPr bwMode="auto">
          <a:xfrm>
            <a:off x="286688" y="1341438"/>
            <a:ext cx="8251825" cy="791418"/>
          </a:xfrm>
          <a:prstGeom prst="rect">
            <a:avLst/>
          </a:prstGeom>
          <a:noFill/>
          <a:ln w="9525">
            <a:noFill/>
            <a:miter lim="800000"/>
            <a:headEnd/>
            <a:tailEnd/>
          </a:ln>
        </p:spPr>
        <p:txBody>
          <a:bodyPr>
            <a:normAutofit fontScale="77500" lnSpcReduction="20000"/>
          </a:bodyPr>
          <a:lstStyle/>
          <a:p>
            <a:pPr marL="342900" indent="-342900" algn="l">
              <a:spcBef>
                <a:spcPct val="20000"/>
              </a:spcBef>
              <a:buClr>
                <a:srgbClr val="232D47"/>
              </a:buClr>
              <a:buSzPct val="70000"/>
              <a:buFont typeface="Arial" pitchFamily="34" charset="0"/>
              <a:buChar char="•"/>
              <a:defRPr/>
            </a:pPr>
            <a:r>
              <a:rPr lang="nl-NL" sz="2400" dirty="0" smtClean="0">
                <a:solidFill>
                  <a:schemeClr val="tx1"/>
                </a:solidFill>
              </a:rPr>
              <a:t>Binnen</a:t>
            </a:r>
            <a:r>
              <a:rPr lang="en-IE" sz="2400" dirty="0" smtClean="0">
                <a:solidFill>
                  <a:schemeClr val="tx1"/>
                </a:solidFill>
              </a:rPr>
              <a:t> </a:t>
            </a:r>
            <a:r>
              <a:rPr lang="nl-NL" sz="2400" dirty="0" smtClean="0">
                <a:solidFill>
                  <a:schemeClr val="tx1"/>
                </a:solidFill>
              </a:rPr>
              <a:t>ESTABLISH worden lesmaterialen ontwikkeld waarin onderzoekend leren wordt aangeboden rond geselecteerde natuurwetenschappelijke thema’s.</a:t>
            </a:r>
            <a:endParaRPr lang="nl-NL" sz="2400" dirty="0">
              <a:solidFill>
                <a:schemeClr val="tx1"/>
              </a:solidFill>
              <a:latin typeface="Calibri" pitchFamily="34" charset="0"/>
              <a:cs typeface="Segoe UI" pitchFamily="34" charset="0"/>
            </a:endParaRPr>
          </a:p>
        </p:txBody>
      </p:sp>
      <p:sp>
        <p:nvSpPr>
          <p:cNvPr id="1025" name="Rectangle 1"/>
          <p:cNvSpPr>
            <a:spLocks noChangeArrowheads="1"/>
          </p:cNvSpPr>
          <p:nvPr/>
        </p:nvSpPr>
        <p:spPr bwMode="auto">
          <a:xfrm>
            <a:off x="323850" y="2507040"/>
            <a:ext cx="5976938" cy="3139321"/>
          </a:xfrm>
          <a:prstGeom prst="rect">
            <a:avLst/>
          </a:prstGeom>
          <a:noFill/>
          <a:ln w="9525">
            <a:noFill/>
            <a:miter lim="800000"/>
            <a:headEnd/>
            <a:tailEnd/>
          </a:ln>
          <a:effectLst/>
        </p:spPr>
        <p:txBody>
          <a:bodyPr anchor="ctr">
            <a:spAutoFit/>
          </a:bodyPr>
          <a:lstStyle/>
          <a:p>
            <a:pPr marL="342900" indent="-342900" algn="l">
              <a:buFont typeface="+mj-lt"/>
              <a:buAutoNum type="alphaUcPeriod"/>
              <a:tabLst>
                <a:tab pos="228600" algn="l"/>
              </a:tabLst>
              <a:defRPr/>
            </a:pPr>
            <a:r>
              <a:rPr lang="nl-NL" sz="1800" dirty="0" smtClean="0">
                <a:solidFill>
                  <a:schemeClr val="tx1"/>
                </a:solidFill>
                <a:latin typeface="Arial" pitchFamily="34" charset="0"/>
                <a:ea typeface="Times New Roman" pitchFamily="18" charset="0"/>
                <a:cs typeface="Times New Roman" pitchFamily="18" charset="0"/>
              </a:rPr>
              <a:t>Docentinformatie</a:t>
            </a:r>
            <a:endParaRPr lang="nl-NL" sz="1100" dirty="0" smtClean="0">
              <a:solidFill>
                <a:schemeClr val="tx1"/>
              </a:solidFill>
              <a:latin typeface="Arial" pitchFamily="34" charset="0"/>
              <a:cs typeface="Arial" pitchFamily="34" charset="0"/>
            </a:endParaRPr>
          </a:p>
          <a:p>
            <a:pPr marL="811213" indent="-368300" algn="l" eaLnBrk="0" hangingPunct="0">
              <a:buFont typeface="+mj-lt"/>
              <a:buAutoNum type="romanUcPeriod"/>
              <a:tabLst>
                <a:tab pos="442913" algn="l"/>
              </a:tabLst>
              <a:defRPr/>
            </a:pPr>
            <a:r>
              <a:rPr lang="nl-NL" sz="1800" dirty="0" smtClean="0">
                <a:solidFill>
                  <a:schemeClr val="tx1"/>
                </a:solidFill>
                <a:latin typeface="Arial" pitchFamily="34" charset="0"/>
                <a:ea typeface="Times New Roman" pitchFamily="18" charset="0"/>
                <a:cs typeface="Times New Roman" pitchFamily="18" charset="0"/>
              </a:rPr>
              <a:t>Beschrijving van de unit</a:t>
            </a:r>
            <a:endParaRPr lang="nl-NL" sz="1100" dirty="0" smtClean="0">
              <a:solidFill>
                <a:schemeClr val="tx1"/>
              </a:solidFill>
              <a:latin typeface="Arial" pitchFamily="34" charset="0"/>
              <a:cs typeface="Arial" pitchFamily="34" charset="0"/>
            </a:endParaRPr>
          </a:p>
          <a:p>
            <a:pPr marL="811213" indent="-368300" algn="l" eaLnBrk="0" hangingPunct="0">
              <a:buFont typeface="+mj-lt"/>
              <a:buAutoNum type="romanUcPeriod"/>
              <a:tabLst>
                <a:tab pos="442913" algn="l"/>
              </a:tabLst>
              <a:defRPr/>
            </a:pPr>
            <a:r>
              <a:rPr lang="nl-NL" sz="1800" dirty="0" smtClean="0">
                <a:solidFill>
                  <a:schemeClr val="tx1"/>
                </a:solidFill>
                <a:latin typeface="Arial" pitchFamily="34" charset="0"/>
                <a:ea typeface="Times New Roman" pitchFamily="18" charset="0"/>
                <a:cs typeface="Times New Roman" pitchFamily="18" charset="0"/>
              </a:rPr>
              <a:t>Het Onderzoekend-Lerenkarakter </a:t>
            </a:r>
            <a:endParaRPr lang="nl-NL" sz="1100" dirty="0" smtClean="0">
              <a:solidFill>
                <a:schemeClr val="tx1"/>
              </a:solidFill>
              <a:latin typeface="Arial" pitchFamily="34" charset="0"/>
              <a:cs typeface="Arial" pitchFamily="34" charset="0"/>
            </a:endParaRPr>
          </a:p>
          <a:p>
            <a:pPr marL="811213" indent="-368300" algn="l" eaLnBrk="0" hangingPunct="0">
              <a:buFont typeface="+mj-lt"/>
              <a:buAutoNum type="romanUcPeriod"/>
              <a:tabLst>
                <a:tab pos="442913" algn="l"/>
              </a:tabLst>
              <a:defRPr/>
            </a:pPr>
            <a:r>
              <a:rPr lang="nl-NL" sz="1800" dirty="0" smtClean="0">
                <a:solidFill>
                  <a:schemeClr val="tx1"/>
                </a:solidFill>
                <a:latin typeface="Arial" pitchFamily="34" charset="0"/>
                <a:ea typeface="Times New Roman" pitchFamily="18" charset="0"/>
                <a:cs typeface="Times New Roman" pitchFamily="18" charset="0"/>
              </a:rPr>
              <a:t>Vakinhoudelijke kennis</a:t>
            </a:r>
            <a:endParaRPr lang="nl-NL" sz="1100" dirty="0" smtClean="0">
              <a:solidFill>
                <a:schemeClr val="tx1"/>
              </a:solidFill>
              <a:latin typeface="Arial" pitchFamily="34" charset="0"/>
              <a:cs typeface="Arial" pitchFamily="34" charset="0"/>
            </a:endParaRPr>
          </a:p>
          <a:p>
            <a:pPr marL="811213" indent="-368300" algn="l" eaLnBrk="0" hangingPunct="0">
              <a:buFont typeface="+mj-lt"/>
              <a:buAutoNum type="romanUcPeriod"/>
              <a:tabLst>
                <a:tab pos="442913" algn="l"/>
              </a:tabLst>
              <a:defRPr/>
            </a:pPr>
            <a:r>
              <a:rPr lang="nl-NL" sz="1800" dirty="0" smtClean="0">
                <a:solidFill>
                  <a:schemeClr val="tx1"/>
                </a:solidFill>
                <a:latin typeface="Arial" pitchFamily="34" charset="0"/>
                <a:ea typeface="Times New Roman" pitchFamily="18" charset="0"/>
                <a:cs typeface="Times New Roman" pitchFamily="18" charset="0"/>
              </a:rPr>
              <a:t>Inhoudelijke didactische kennis</a:t>
            </a:r>
            <a:endParaRPr lang="nl-NL" sz="1100" dirty="0" smtClean="0">
              <a:solidFill>
                <a:schemeClr val="tx1"/>
              </a:solidFill>
              <a:latin typeface="Arial" pitchFamily="34" charset="0"/>
              <a:cs typeface="Arial" pitchFamily="34" charset="0"/>
            </a:endParaRPr>
          </a:p>
          <a:p>
            <a:pPr marL="811213" indent="-368300" algn="l" eaLnBrk="0" hangingPunct="0">
              <a:buFont typeface="+mj-lt"/>
              <a:buAutoNum type="romanUcPeriod"/>
              <a:tabLst>
                <a:tab pos="442913" algn="l"/>
              </a:tabLst>
              <a:defRPr/>
            </a:pPr>
            <a:r>
              <a:rPr lang="nl-NL" sz="1800" dirty="0" smtClean="0">
                <a:solidFill>
                  <a:schemeClr val="tx1"/>
                </a:solidFill>
                <a:latin typeface="Arial" pitchFamily="34" charset="0"/>
                <a:ea typeface="Times New Roman" pitchFamily="18" charset="0"/>
                <a:cs typeface="Times New Roman" pitchFamily="18" charset="0"/>
              </a:rPr>
              <a:t>Inhoudelijke kennis van Industrie</a:t>
            </a:r>
            <a:endParaRPr lang="nl-NL" sz="1100" dirty="0" smtClean="0">
              <a:solidFill>
                <a:schemeClr val="tx1"/>
              </a:solidFill>
              <a:latin typeface="Arial" pitchFamily="34" charset="0"/>
              <a:cs typeface="Arial" pitchFamily="34" charset="0"/>
            </a:endParaRPr>
          </a:p>
          <a:p>
            <a:pPr marL="811213" indent="-368300" algn="l" eaLnBrk="0" hangingPunct="0">
              <a:buFont typeface="+mj-lt"/>
              <a:buAutoNum type="romanUcPeriod"/>
              <a:tabLst>
                <a:tab pos="442913" algn="l"/>
              </a:tabLst>
              <a:defRPr/>
            </a:pPr>
            <a:r>
              <a:rPr lang="nl-NL" sz="1800" dirty="0" smtClean="0">
                <a:solidFill>
                  <a:schemeClr val="tx1"/>
                </a:solidFill>
                <a:latin typeface="Arial" pitchFamily="34" charset="0"/>
                <a:ea typeface="Times New Roman" pitchFamily="18" charset="0"/>
                <a:cs typeface="Times New Roman" pitchFamily="18" charset="0"/>
              </a:rPr>
              <a:t> Leerweg(en)   </a:t>
            </a:r>
            <a:endParaRPr lang="nl-NL" sz="1100" dirty="0" smtClean="0">
              <a:solidFill>
                <a:schemeClr val="tx1"/>
              </a:solidFill>
              <a:latin typeface="Arial" pitchFamily="34" charset="0"/>
              <a:cs typeface="Arial" pitchFamily="34" charset="0"/>
            </a:endParaRPr>
          </a:p>
          <a:p>
            <a:pPr marL="811213" indent="-368300" algn="l" eaLnBrk="0" hangingPunct="0">
              <a:buFont typeface="+mj-lt"/>
              <a:buAutoNum type="romanUcPeriod"/>
              <a:tabLst>
                <a:tab pos="442913" algn="l"/>
              </a:tabLst>
              <a:defRPr/>
            </a:pPr>
            <a:r>
              <a:rPr lang="nl-NL" sz="1800" dirty="0" smtClean="0">
                <a:solidFill>
                  <a:schemeClr val="tx1"/>
                </a:solidFill>
                <a:latin typeface="Arial" pitchFamily="34" charset="0"/>
                <a:ea typeface="Times New Roman" pitchFamily="18" charset="0"/>
                <a:cs typeface="Times New Roman" pitchFamily="18" charset="0"/>
              </a:rPr>
              <a:t> Beoordeling</a:t>
            </a:r>
            <a:endParaRPr lang="nl-NL" sz="1100" dirty="0" smtClean="0">
              <a:solidFill>
                <a:schemeClr val="tx1"/>
              </a:solidFill>
              <a:latin typeface="Arial" pitchFamily="34" charset="0"/>
              <a:cs typeface="Arial" pitchFamily="34" charset="0"/>
            </a:endParaRPr>
          </a:p>
          <a:p>
            <a:pPr marL="811213" indent="-368300" algn="l" eaLnBrk="0" hangingPunct="0">
              <a:buFont typeface="+mj-lt"/>
              <a:buAutoNum type="romanUcPeriod"/>
              <a:tabLst>
                <a:tab pos="442913" algn="l"/>
              </a:tabLst>
              <a:defRPr/>
            </a:pPr>
            <a:r>
              <a:rPr lang="nl-NL" sz="1800" dirty="0" smtClean="0">
                <a:solidFill>
                  <a:schemeClr val="tx1"/>
                </a:solidFill>
                <a:latin typeface="Arial" pitchFamily="34" charset="0"/>
                <a:ea typeface="Times New Roman" pitchFamily="18" charset="0"/>
                <a:cs typeface="Times New Roman" pitchFamily="18" charset="0"/>
              </a:rPr>
              <a:t> Beschrijving van de </a:t>
            </a:r>
            <a:r>
              <a:rPr lang="nl-NL" sz="1800" dirty="0" err="1" smtClean="0">
                <a:solidFill>
                  <a:schemeClr val="tx1"/>
                </a:solidFill>
                <a:latin typeface="Arial" pitchFamily="34" charset="0"/>
                <a:ea typeface="Times New Roman" pitchFamily="18" charset="0"/>
                <a:cs typeface="Times New Roman" pitchFamily="18" charset="0"/>
              </a:rPr>
              <a:t>leerlingactiviteiten</a:t>
            </a:r>
            <a:endParaRPr lang="nl-NL" sz="1800" dirty="0" smtClean="0">
              <a:solidFill>
                <a:schemeClr val="tx1"/>
              </a:solidFill>
              <a:latin typeface="Arial" pitchFamily="34" charset="0"/>
              <a:ea typeface="Times New Roman" pitchFamily="18" charset="0"/>
              <a:cs typeface="Times New Roman" pitchFamily="18" charset="0"/>
            </a:endParaRPr>
          </a:p>
          <a:p>
            <a:pPr marL="811213" indent="-368300" algn="l" eaLnBrk="0" hangingPunct="0">
              <a:tabLst>
                <a:tab pos="442913" algn="l"/>
              </a:tabLst>
              <a:defRPr/>
            </a:pPr>
            <a:endParaRPr lang="nl-NL" sz="1100" dirty="0" smtClean="0">
              <a:solidFill>
                <a:schemeClr val="tx1"/>
              </a:solidFill>
              <a:latin typeface="Arial" pitchFamily="34" charset="0"/>
              <a:cs typeface="Arial" pitchFamily="34" charset="0"/>
            </a:endParaRPr>
          </a:p>
          <a:p>
            <a:pPr marL="342900" indent="-342900" algn="l" eaLnBrk="0" hangingPunct="0">
              <a:tabLst>
                <a:tab pos="228600" algn="l"/>
              </a:tabLst>
              <a:defRPr/>
            </a:pPr>
            <a:r>
              <a:rPr lang="nl-NL" sz="1800" dirty="0" smtClean="0">
                <a:solidFill>
                  <a:schemeClr val="tx1"/>
                </a:solidFill>
                <a:latin typeface="Arial" pitchFamily="34" charset="0"/>
                <a:ea typeface="Times New Roman" pitchFamily="18" charset="0"/>
                <a:cs typeface="Times New Roman" pitchFamily="18" charset="0"/>
              </a:rPr>
              <a:t>B. Lesmaterialen </a:t>
            </a:r>
            <a:endParaRPr lang="nl-NL" sz="3200" dirty="0">
              <a:solidFill>
                <a:schemeClr val="tx1"/>
              </a:solidFill>
              <a:latin typeface="Arial" pitchFamily="34" charset="0"/>
              <a:cs typeface="Arial" pitchFamily="34" charset="0"/>
            </a:endParaRPr>
          </a:p>
        </p:txBody>
      </p:sp>
      <p:pic>
        <p:nvPicPr>
          <p:cNvPr id="10246" name="Picture Placeholder 4" descr="Establish Logo.jpg"/>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72234" y="4869160"/>
            <a:ext cx="1866279" cy="1578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8"/>
          </p:nvPr>
        </p:nvSpPr>
        <p:spPr/>
        <p:txBody>
          <a:bodyPr/>
          <a:lstStyle/>
          <a:p>
            <a:pPr>
              <a:defRPr/>
            </a:pPr>
            <a:r>
              <a:rPr lang="en-US" smtClean="0"/>
              <a:t>ECENT - 16 mei 2012</a:t>
            </a:r>
            <a:endParaRPr lang="en-US"/>
          </a:p>
        </p:txBody>
      </p:sp>
      <p:sp>
        <p:nvSpPr>
          <p:cNvPr id="14" name="Rounded Rectangle 13"/>
          <p:cNvSpPr/>
          <p:nvPr/>
        </p:nvSpPr>
        <p:spPr>
          <a:xfrm>
            <a:off x="6372200" y="2852936"/>
            <a:ext cx="2495770" cy="1800200"/>
          </a:xfrm>
          <a:prstGeom prst="roundRect">
            <a:avLst/>
          </a:prstGeom>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buFont typeface="Arial" charset="0"/>
              <a:buNone/>
              <a:defRPr/>
            </a:pPr>
            <a:r>
              <a:rPr lang="en-US" sz="1700" i="1" dirty="0">
                <a:ln w="18415" cmpd="sng">
                  <a:solidFill>
                    <a:srgbClr val="FFFFFF"/>
                  </a:solidFill>
                  <a:prstDash val="solid"/>
                </a:ln>
                <a:solidFill>
                  <a:schemeClr val="bg1"/>
                </a:solidFill>
                <a:effectLst>
                  <a:innerShdw blurRad="63500" dist="50800" dir="13500000">
                    <a:prstClr val="black">
                      <a:alpha val="50000"/>
                    </a:prstClr>
                  </a:innerShdw>
                </a:effectLst>
              </a:rPr>
              <a:t>E.g.  Units: </a:t>
            </a:r>
          </a:p>
          <a:p>
            <a:pPr algn="ctr">
              <a:buFont typeface="Arial" charset="0"/>
              <a:buNone/>
              <a:defRPr/>
            </a:pPr>
            <a:r>
              <a:rPr lang="en-US" sz="1700" dirty="0">
                <a:ln w="18415" cmpd="sng">
                  <a:solidFill>
                    <a:srgbClr val="FFFFFF"/>
                  </a:solidFill>
                  <a:prstDash val="solid"/>
                </a:ln>
                <a:solidFill>
                  <a:schemeClr val="bg1"/>
                </a:solidFill>
                <a:effectLst>
                  <a:innerShdw blurRad="63500" dist="50800" dir="13500000">
                    <a:prstClr val="black">
                      <a:alpha val="50000"/>
                    </a:prstClr>
                  </a:innerShdw>
                </a:effectLst>
              </a:rPr>
              <a:t>Sound</a:t>
            </a:r>
          </a:p>
          <a:p>
            <a:pPr algn="ctr">
              <a:buFont typeface="Arial" charset="0"/>
              <a:buNone/>
              <a:defRPr/>
            </a:pPr>
            <a:r>
              <a:rPr lang="en-US" sz="1700" dirty="0">
                <a:ln w="18415" cmpd="sng">
                  <a:solidFill>
                    <a:srgbClr val="FFFFFF"/>
                  </a:solidFill>
                  <a:prstDash val="solid"/>
                </a:ln>
                <a:solidFill>
                  <a:schemeClr val="bg1"/>
                </a:solidFill>
                <a:effectLst>
                  <a:innerShdw blurRad="63500" dist="50800" dir="13500000">
                    <a:prstClr val="black">
                      <a:alpha val="50000"/>
                    </a:prstClr>
                  </a:innerShdw>
                </a:effectLst>
              </a:rPr>
              <a:t>Invisible Holes</a:t>
            </a:r>
          </a:p>
          <a:p>
            <a:pPr algn="ctr">
              <a:buFont typeface="Arial" charset="0"/>
              <a:buNone/>
              <a:defRPr/>
            </a:pPr>
            <a:r>
              <a:rPr lang="en-US" sz="1700" dirty="0">
                <a:ln w="18415" cmpd="sng">
                  <a:solidFill>
                    <a:srgbClr val="FFFFFF"/>
                  </a:solidFill>
                  <a:prstDash val="solid"/>
                </a:ln>
                <a:solidFill>
                  <a:schemeClr val="bg1"/>
                </a:solidFill>
                <a:effectLst>
                  <a:innerShdw blurRad="63500" dist="50800" dir="13500000">
                    <a:prstClr val="black">
                      <a:alpha val="50000"/>
                    </a:prstClr>
                  </a:innerShdw>
                </a:effectLst>
              </a:rPr>
              <a:t>Disability</a:t>
            </a:r>
          </a:p>
        </p:txBody>
      </p:sp>
      <p:sp>
        <p:nvSpPr>
          <p:cNvPr id="9" name="Rounded Rectangle 8"/>
          <p:cNvSpPr/>
          <p:nvPr/>
        </p:nvSpPr>
        <p:spPr>
          <a:xfrm>
            <a:off x="6372200" y="2353152"/>
            <a:ext cx="2495770" cy="2799768"/>
          </a:xfrm>
          <a:prstGeom prst="roundRect">
            <a:avLst/>
          </a:prstGeom>
          <a:solidFill>
            <a:srgbClr val="C32D2E"/>
          </a:solidFill>
          <a:ln w="19050" cap="flat" cmpd="sng" algn="ctr">
            <a:solidFill>
              <a:srgbClr val="C32D2E">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kumimoji="0" lang="en-US" sz="1700" b="0" i="1" u="none" strike="noStrike" kern="0" cap="none" spc="0" normalizeH="0" baseline="0" noProof="0" dirty="0" err="1" smtClean="0">
                <a:ln w="18415" cmpd="sng">
                  <a:solidFill>
                    <a:srgbClr val="FFFFFF"/>
                  </a:solidFill>
                  <a:prstDash val="solid"/>
                </a:ln>
                <a:solidFill>
                  <a:srgbClr val="FFFFFF"/>
                </a:solidFill>
                <a:effectLst>
                  <a:innerShdw blurRad="63500" dist="50800" dir="13500000">
                    <a:prstClr val="black">
                      <a:alpha val="50000"/>
                    </a:prstClr>
                  </a:innerShdw>
                </a:effectLst>
                <a:uLnTx/>
                <a:uFillTx/>
                <a:latin typeface="Century Gothic"/>
                <a:ea typeface="+mn-ea"/>
                <a:cs typeface="+mn-cs"/>
              </a:rPr>
              <a:t>Voorbeelden</a:t>
            </a:r>
            <a:r>
              <a:rPr kumimoji="0" lang="en-US" sz="1700" b="0" i="1" u="none" strike="noStrike" kern="0" cap="none" spc="0" normalizeH="0" baseline="0" noProof="0" dirty="0" smtClean="0">
                <a:ln w="18415" cmpd="sng">
                  <a:solidFill>
                    <a:srgbClr val="FFFFFF"/>
                  </a:solidFill>
                  <a:prstDash val="solid"/>
                </a:ln>
                <a:solidFill>
                  <a:srgbClr val="FFFFFF"/>
                </a:solidFill>
                <a:effectLst>
                  <a:innerShdw blurRad="63500" dist="50800" dir="13500000">
                    <a:prstClr val="black">
                      <a:alpha val="50000"/>
                    </a:prstClr>
                  </a:innerShdw>
                </a:effectLst>
                <a:uLnTx/>
                <a:uFillTx/>
                <a:latin typeface="Century Gothic"/>
                <a:ea typeface="+mn-ea"/>
                <a:cs typeface="+mn-cs"/>
              </a:rPr>
              <a:t> van units: </a:t>
            </a:r>
            <a:endParaRPr kumimoji="0" lang="en-US" sz="1700" b="0" i="1" u="none" strike="noStrike" kern="0" cap="none" spc="0" normalizeH="0" baseline="0" noProof="0" dirty="0">
              <a:ln w="18415" cmpd="sng">
                <a:solidFill>
                  <a:srgbClr val="FFFFFF"/>
                </a:solidFill>
                <a:prstDash val="solid"/>
              </a:ln>
              <a:solidFill>
                <a:srgbClr val="FFFFFF"/>
              </a:solidFill>
              <a:effectLst>
                <a:innerShdw blurRad="63500" dist="50800" dir="13500000">
                  <a:prstClr val="black">
                    <a:alpha val="50000"/>
                  </a:prstClr>
                </a:innerShdw>
              </a:effectLst>
              <a:uLnTx/>
              <a:uFillTx/>
              <a:latin typeface="Century Gothic"/>
              <a:ea typeface="+mn-ea"/>
              <a:cs typeface="+mn-cs"/>
            </a:endParaRPr>
          </a:p>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kumimoji="0" lang="en-US" sz="1700" b="0" i="0" u="none" strike="noStrike" kern="0" cap="none" spc="0" normalizeH="0" baseline="0" noProof="0" dirty="0" smtClean="0">
                <a:ln w="18415" cmpd="sng">
                  <a:solidFill>
                    <a:srgbClr val="FFFFFF"/>
                  </a:solidFill>
                  <a:prstDash val="solid"/>
                </a:ln>
                <a:solidFill>
                  <a:srgbClr val="FFFFFF"/>
                </a:solidFill>
                <a:effectLst>
                  <a:innerShdw blurRad="63500" dist="50800" dir="13500000">
                    <a:prstClr val="black">
                      <a:alpha val="50000"/>
                    </a:prstClr>
                  </a:innerShdw>
                </a:effectLst>
                <a:uLnTx/>
                <a:uFillTx/>
                <a:latin typeface="Century Gothic"/>
                <a:ea typeface="+mn-ea"/>
                <a:cs typeface="+mn-cs"/>
              </a:rPr>
              <a:t>Sound</a:t>
            </a:r>
            <a:endParaRPr kumimoji="0" lang="en-US" sz="1700" b="0" i="0" u="none" strike="noStrike" kern="0" cap="none" spc="0" normalizeH="0" baseline="0" noProof="0" dirty="0">
              <a:ln w="18415" cmpd="sng">
                <a:solidFill>
                  <a:srgbClr val="FFFFFF"/>
                </a:solidFill>
                <a:prstDash val="solid"/>
              </a:ln>
              <a:solidFill>
                <a:srgbClr val="FFFFFF"/>
              </a:solidFill>
              <a:effectLst>
                <a:innerShdw blurRad="63500" dist="50800" dir="13500000">
                  <a:prstClr val="black">
                    <a:alpha val="50000"/>
                  </a:prstClr>
                </a:innerShdw>
              </a:effectLst>
              <a:uLnTx/>
              <a:uFillTx/>
              <a:latin typeface="Century Gothic"/>
              <a:ea typeface="+mn-ea"/>
              <a:cs typeface="+mn-cs"/>
            </a:endParaRPr>
          </a:p>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lang="en-US" sz="1700" kern="0" dirty="0" smtClean="0">
                <a:ln w="18415" cmpd="sng">
                  <a:solidFill>
                    <a:srgbClr val="FFFFFF"/>
                  </a:solidFill>
                  <a:prstDash val="solid"/>
                </a:ln>
                <a:solidFill>
                  <a:srgbClr val="FFFFFF"/>
                </a:solidFill>
                <a:effectLst>
                  <a:innerShdw blurRad="63500" dist="50800" dir="13500000">
                    <a:prstClr val="black">
                      <a:alpha val="50000"/>
                    </a:prstClr>
                  </a:innerShdw>
                </a:effectLst>
                <a:latin typeface="Century Gothic"/>
              </a:rPr>
              <a:t>Invisible holes</a:t>
            </a:r>
            <a:endParaRPr kumimoji="0" lang="en-US" sz="1700" b="0" i="0" u="none" strike="noStrike" kern="0" cap="none" spc="0" normalizeH="0" baseline="0" noProof="0" dirty="0">
              <a:ln w="18415" cmpd="sng">
                <a:solidFill>
                  <a:srgbClr val="FFFFFF"/>
                </a:solidFill>
                <a:prstDash val="solid"/>
              </a:ln>
              <a:solidFill>
                <a:srgbClr val="FFFFFF"/>
              </a:solidFill>
              <a:effectLst>
                <a:innerShdw blurRad="63500" dist="50800" dir="13500000">
                  <a:prstClr val="black">
                    <a:alpha val="50000"/>
                  </a:prstClr>
                </a:innerShdw>
              </a:effectLst>
              <a:uLnTx/>
              <a:uFillTx/>
              <a:latin typeface="Century Gothic"/>
              <a:ea typeface="+mn-ea"/>
              <a:cs typeface="+mn-cs"/>
            </a:endParaRPr>
          </a:p>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kumimoji="0" lang="en-US" sz="1700" b="0" i="0" u="none" strike="noStrike" kern="0" cap="none" spc="0" normalizeH="0" baseline="0" noProof="0" dirty="0" smtClean="0">
                <a:ln w="18415" cmpd="sng">
                  <a:solidFill>
                    <a:srgbClr val="FFFFFF"/>
                  </a:solidFill>
                  <a:prstDash val="solid"/>
                </a:ln>
                <a:solidFill>
                  <a:srgbClr val="FFFFFF"/>
                </a:solidFill>
                <a:effectLst>
                  <a:innerShdw blurRad="63500" dist="50800" dir="13500000">
                    <a:prstClr val="black">
                      <a:alpha val="50000"/>
                    </a:prstClr>
                  </a:innerShdw>
                </a:effectLst>
                <a:uLnTx/>
                <a:uFillTx/>
                <a:latin typeface="Century Gothic"/>
                <a:ea typeface="+mn-ea"/>
                <a:cs typeface="+mn-cs"/>
              </a:rPr>
              <a:t>Disability</a:t>
            </a:r>
          </a:p>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lang="en-US" sz="1700" kern="0" noProof="0" dirty="0" smtClean="0">
                <a:ln w="18415" cmpd="sng">
                  <a:solidFill>
                    <a:srgbClr val="FFFFFF"/>
                  </a:solidFill>
                  <a:prstDash val="solid"/>
                </a:ln>
                <a:solidFill>
                  <a:srgbClr val="FFFFFF"/>
                </a:solidFill>
                <a:effectLst>
                  <a:innerShdw blurRad="63500" dist="50800" dir="13500000">
                    <a:prstClr val="black">
                      <a:alpha val="50000"/>
                    </a:prstClr>
                  </a:innerShdw>
                </a:effectLst>
                <a:latin typeface="Century Gothic"/>
              </a:rPr>
              <a:t>Designing a low-energy house</a:t>
            </a:r>
          </a:p>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kumimoji="0" lang="en-US" sz="1700" b="0" i="0" u="none" strike="noStrike" kern="0" cap="none" spc="0" normalizeH="0" baseline="0" dirty="0" smtClean="0">
                <a:ln w="18415" cmpd="sng">
                  <a:solidFill>
                    <a:srgbClr val="FFFFFF"/>
                  </a:solidFill>
                  <a:prstDash val="solid"/>
                </a:ln>
                <a:solidFill>
                  <a:srgbClr val="FFFFFF"/>
                </a:solidFill>
                <a:effectLst>
                  <a:innerShdw blurRad="63500" dist="50800" dir="13500000">
                    <a:prstClr val="black">
                      <a:alpha val="50000"/>
                    </a:prstClr>
                  </a:innerShdw>
                </a:effectLst>
                <a:uLnTx/>
                <a:uFillTx/>
                <a:latin typeface="Century Gothic"/>
                <a:ea typeface="+mn-ea"/>
                <a:cs typeface="+mn-cs"/>
              </a:rPr>
              <a:t>Forensic</a:t>
            </a:r>
            <a:r>
              <a:rPr kumimoji="0" lang="en-US" sz="1700" b="0" i="0" u="none" strike="noStrike" kern="0" cap="none" spc="0" normalizeH="0" dirty="0" smtClean="0">
                <a:ln w="18415" cmpd="sng">
                  <a:solidFill>
                    <a:srgbClr val="FFFFFF"/>
                  </a:solidFill>
                  <a:prstDash val="solid"/>
                </a:ln>
                <a:solidFill>
                  <a:srgbClr val="FFFFFF"/>
                </a:solidFill>
                <a:effectLst>
                  <a:innerShdw blurRad="63500" dist="50800" dir="13500000">
                    <a:prstClr val="black">
                      <a:alpha val="50000"/>
                    </a:prstClr>
                  </a:innerShdw>
                </a:effectLst>
                <a:uLnTx/>
                <a:uFillTx/>
                <a:latin typeface="Century Gothic"/>
                <a:ea typeface="+mn-ea"/>
                <a:cs typeface="+mn-cs"/>
              </a:rPr>
              <a:t> Science</a:t>
            </a:r>
          </a:p>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lang="en-US" sz="1700" kern="0" baseline="0" noProof="0" dirty="0" smtClean="0">
                <a:ln w="18415" cmpd="sng">
                  <a:solidFill>
                    <a:srgbClr val="FFFFFF"/>
                  </a:solidFill>
                  <a:prstDash val="solid"/>
                </a:ln>
                <a:solidFill>
                  <a:srgbClr val="FFFFFF"/>
                </a:solidFill>
                <a:effectLst>
                  <a:innerShdw blurRad="63500" dist="50800" dir="13500000">
                    <a:prstClr val="black">
                      <a:alpha val="50000"/>
                    </a:prstClr>
                  </a:innerShdw>
                </a:effectLst>
                <a:latin typeface="Century Gothic"/>
              </a:rPr>
              <a:t>Medical</a:t>
            </a:r>
            <a:r>
              <a:rPr lang="en-US" sz="1700" kern="0" noProof="0" dirty="0" smtClean="0">
                <a:ln w="18415" cmpd="sng">
                  <a:solidFill>
                    <a:srgbClr val="FFFFFF"/>
                  </a:solidFill>
                  <a:prstDash val="solid"/>
                </a:ln>
                <a:solidFill>
                  <a:srgbClr val="FFFFFF"/>
                </a:solidFill>
                <a:effectLst>
                  <a:innerShdw blurRad="63500" dist="50800" dir="13500000">
                    <a:prstClr val="black">
                      <a:alpha val="50000"/>
                    </a:prstClr>
                  </a:innerShdw>
                </a:effectLst>
                <a:latin typeface="Century Gothic"/>
              </a:rPr>
              <a:t> Imaging</a:t>
            </a:r>
            <a:endParaRPr kumimoji="0" lang="en-US" sz="1700" b="0" i="0" u="none" strike="noStrike" kern="0" cap="none" spc="0" normalizeH="0" baseline="0" noProof="0" dirty="0">
              <a:ln w="18415" cmpd="sng">
                <a:solidFill>
                  <a:srgbClr val="FFFFFF"/>
                </a:solidFill>
                <a:prstDash val="solid"/>
              </a:ln>
              <a:solidFill>
                <a:srgbClr val="FFFFFF"/>
              </a:solidFill>
              <a:effectLst>
                <a:innerShdw blurRad="63500" dist="50800" dir="13500000">
                  <a:prstClr val="black">
                    <a:alpha val="50000"/>
                  </a:prstClr>
                </a:innerShdw>
              </a:effectLst>
              <a:uLnTx/>
              <a:uFillTx/>
              <a:latin typeface="Century Gothic"/>
              <a:ea typeface="+mn-ea"/>
              <a:cs typeface="+mn-cs"/>
            </a:endParaRPr>
          </a:p>
        </p:txBody>
      </p:sp>
    </p:spTree>
    <p:extLst>
      <p:ext uri="{BB962C8B-B14F-4D97-AF65-F5344CB8AC3E}">
        <p14:creationId xmlns:p14="http://schemas.microsoft.com/office/powerpoint/2010/main" val="277198548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95536" y="260648"/>
            <a:ext cx="8229600" cy="941388"/>
          </a:xfrm>
        </p:spPr>
        <p:txBody>
          <a:bodyPr/>
          <a:lstStyle/>
          <a:p>
            <a:r>
              <a:rPr lang="nl-NL" sz="3600" dirty="0" smtClean="0"/>
              <a:t>ESTABLISH output</a:t>
            </a:r>
            <a:endParaRPr lang="nl-NL" sz="3600" dirty="0"/>
          </a:p>
        </p:txBody>
      </p:sp>
      <p:sp>
        <p:nvSpPr>
          <p:cNvPr id="11" name="Content Placeholder 10"/>
          <p:cNvSpPr>
            <a:spLocks noGrp="1"/>
          </p:cNvSpPr>
          <p:nvPr>
            <p:ph idx="1"/>
          </p:nvPr>
        </p:nvSpPr>
        <p:spPr>
          <a:xfrm>
            <a:off x="457200" y="1268760"/>
            <a:ext cx="8229600" cy="4857403"/>
          </a:xfrm>
        </p:spPr>
        <p:txBody>
          <a:bodyPr/>
          <a:lstStyle/>
          <a:p>
            <a:r>
              <a:rPr lang="nl-NL" sz="2000" dirty="0" smtClean="0"/>
              <a:t>Ontwikkeling ca.15 units voor de science-vakken (CMA: 3)</a:t>
            </a:r>
          </a:p>
          <a:p>
            <a:r>
              <a:rPr lang="nl-NL" sz="2000" dirty="0" smtClean="0"/>
              <a:t>Ontwikkeling formats en inhoud voor de opleiding van aspirant docenten en de ondersteuning van docenten om IBSE onderwijs te implementeren</a:t>
            </a:r>
          </a:p>
          <a:p>
            <a:r>
              <a:rPr lang="nl-NL" sz="2000" dirty="0" smtClean="0"/>
              <a:t>Aanbieden van deze opleidingen/nascholing aan docenten &amp; aspirant docenten en studenten in alle deelnemende landen</a:t>
            </a:r>
          </a:p>
          <a:p>
            <a:r>
              <a:rPr lang="nl-NL" sz="2000" dirty="0" smtClean="0"/>
              <a:t>Evaluatie en verbetering van de formats en materialen</a:t>
            </a:r>
          </a:p>
          <a:p>
            <a:r>
              <a:rPr lang="nl-NL" sz="2000" dirty="0" smtClean="0"/>
              <a:t>Looptijd tot 1/1/2014</a:t>
            </a:r>
          </a:p>
          <a:p>
            <a:endParaRPr lang="nl-NL" sz="2000" dirty="0" smtClean="0"/>
          </a:p>
          <a:p>
            <a:r>
              <a:rPr lang="nl-NL" sz="2000" dirty="0" smtClean="0"/>
              <a:t>Conferentie voor deelnemende docenten uit alle </a:t>
            </a:r>
            <a:r>
              <a:rPr lang="nl-NL" sz="2000" smtClean="0"/>
              <a:t>landen:</a:t>
            </a:r>
            <a:br>
              <a:rPr lang="nl-NL" sz="2000" smtClean="0"/>
            </a:br>
            <a:r>
              <a:rPr lang="nl-NL" sz="1800" smtClean="0"/>
              <a:t>7- </a:t>
            </a:r>
            <a:r>
              <a:rPr lang="nl-NL" sz="1800" dirty="0" smtClean="0"/>
              <a:t>9 Juni 2012 bij de Dublin City University in Dublin</a:t>
            </a:r>
            <a:endParaRPr lang="nl-NL" sz="2000" dirty="0" smtClean="0"/>
          </a:p>
          <a:p>
            <a:endParaRPr lang="nl-NL" sz="2400" dirty="0"/>
          </a:p>
        </p:txBody>
      </p:sp>
      <p:sp>
        <p:nvSpPr>
          <p:cNvPr id="10" name="Footer Placeholder 9"/>
          <p:cNvSpPr>
            <a:spLocks noGrp="1"/>
          </p:cNvSpPr>
          <p:nvPr>
            <p:ph type="ftr" sz="quarter" idx="11"/>
          </p:nvPr>
        </p:nvSpPr>
        <p:spPr/>
        <p:txBody>
          <a:bodyPr/>
          <a:lstStyle/>
          <a:p>
            <a:pPr>
              <a:defRPr/>
            </a:pPr>
            <a:r>
              <a:rPr lang="en-US" smtClean="0"/>
              <a:t>ECENT - 16 mei 2012</a:t>
            </a:r>
            <a:endParaRPr lang="en-US"/>
          </a:p>
        </p:txBody>
      </p:sp>
    </p:spTree>
    <p:extLst>
      <p:ext uri="{BB962C8B-B14F-4D97-AF65-F5344CB8AC3E}">
        <p14:creationId xmlns:p14="http://schemas.microsoft.com/office/powerpoint/2010/main" val="2675461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l-NL" dirty="0" smtClean="0"/>
              <a:t>Wat is Onderzoekend Leren?</a:t>
            </a:r>
            <a:endParaRPr lang="nl-NL" dirty="0"/>
          </a:p>
        </p:txBody>
      </p:sp>
      <p:sp>
        <p:nvSpPr>
          <p:cNvPr id="2" name="Footer Placeholder 1"/>
          <p:cNvSpPr>
            <a:spLocks noGrp="1"/>
          </p:cNvSpPr>
          <p:nvPr>
            <p:ph type="ftr" sz="quarter" idx="11"/>
          </p:nvPr>
        </p:nvSpPr>
        <p:spPr/>
        <p:txBody>
          <a:bodyPr/>
          <a:lstStyle/>
          <a:p>
            <a:r>
              <a:rPr lang="nl-NL" smtClean="0"/>
              <a:t>ECENT - 16 mei 2012</a:t>
            </a:r>
            <a:endParaRPr lang="nl-NL"/>
          </a:p>
        </p:txBody>
      </p:sp>
      <p:sp>
        <p:nvSpPr>
          <p:cNvPr id="3" name="Slide Number Placeholder 2"/>
          <p:cNvSpPr>
            <a:spLocks noGrp="1"/>
          </p:cNvSpPr>
          <p:nvPr>
            <p:ph type="sldNum" sz="quarter" idx="12"/>
          </p:nvPr>
        </p:nvSpPr>
        <p:spPr/>
        <p:txBody>
          <a:bodyPr/>
          <a:lstStyle/>
          <a:p>
            <a:fld id="{B388A891-B6E3-447C-8626-1A8F4613EE25}" type="slidenum">
              <a:rPr lang="nl-NL" smtClean="0"/>
              <a:t>12</a:t>
            </a:fld>
            <a:endParaRPr lang="nl-NL"/>
          </a:p>
        </p:txBody>
      </p:sp>
    </p:spTree>
    <p:extLst>
      <p:ext uri="{BB962C8B-B14F-4D97-AF65-F5344CB8AC3E}">
        <p14:creationId xmlns:p14="http://schemas.microsoft.com/office/powerpoint/2010/main" val="508569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Een definitie van OL</a:t>
            </a:r>
            <a:endParaRPr lang="nl-NL" dirty="0"/>
          </a:p>
        </p:txBody>
      </p:sp>
      <p:sp>
        <p:nvSpPr>
          <p:cNvPr id="3" name="Content Placeholder 2"/>
          <p:cNvSpPr>
            <a:spLocks noGrp="1"/>
          </p:cNvSpPr>
          <p:nvPr>
            <p:ph idx="1"/>
          </p:nvPr>
        </p:nvSpPr>
        <p:spPr/>
        <p:txBody>
          <a:bodyPr/>
          <a:lstStyle/>
          <a:p>
            <a:pPr marL="0" indent="0">
              <a:buNone/>
            </a:pPr>
            <a:r>
              <a:rPr lang="nl-NL" dirty="0" smtClean="0"/>
              <a:t>Onderzoekend Leren:</a:t>
            </a:r>
          </a:p>
          <a:p>
            <a:r>
              <a:rPr lang="nl-NL" dirty="0" smtClean="0"/>
              <a:t>Het systematische en vastberaden proces van het zoeken naar en verfijnen van verklaringen voor natuurverschijnselen of verschijnselen in de materiële wereld</a:t>
            </a:r>
          </a:p>
          <a:p>
            <a:endParaRPr lang="nl-NL" dirty="0"/>
          </a:p>
          <a:p>
            <a:endParaRPr lang="nl-NL" dirty="0" smtClean="0"/>
          </a:p>
          <a:p>
            <a:endParaRPr lang="nl-NL" dirty="0"/>
          </a:p>
        </p:txBody>
      </p:sp>
      <p:sp>
        <p:nvSpPr>
          <p:cNvPr id="4" name="Footer Placeholder 3"/>
          <p:cNvSpPr>
            <a:spLocks noGrp="1"/>
          </p:cNvSpPr>
          <p:nvPr>
            <p:ph type="ftr" sz="quarter" idx="11"/>
          </p:nvPr>
        </p:nvSpPr>
        <p:spPr/>
        <p:txBody>
          <a:bodyPr/>
          <a:lstStyle/>
          <a:p>
            <a:r>
              <a:rPr lang="nl-NL" smtClean="0"/>
              <a:t>ECENT - 16 mei 2012</a:t>
            </a:r>
            <a:endParaRPr lang="nl-NL"/>
          </a:p>
        </p:txBody>
      </p:sp>
      <p:sp>
        <p:nvSpPr>
          <p:cNvPr id="5" name="Slide Number Placeholder 4"/>
          <p:cNvSpPr>
            <a:spLocks noGrp="1"/>
          </p:cNvSpPr>
          <p:nvPr>
            <p:ph type="sldNum" sz="quarter" idx="12"/>
          </p:nvPr>
        </p:nvSpPr>
        <p:spPr/>
        <p:txBody>
          <a:bodyPr/>
          <a:lstStyle/>
          <a:p>
            <a:fld id="{B388A891-B6E3-447C-8626-1A8F4613EE25}" type="slidenum">
              <a:rPr lang="nl-NL" smtClean="0"/>
              <a:t>13</a:t>
            </a:fld>
            <a:endParaRPr lang="nl-NL"/>
          </a:p>
        </p:txBody>
      </p:sp>
    </p:spTree>
    <p:extLst>
      <p:ext uri="{BB962C8B-B14F-4D97-AF65-F5344CB8AC3E}">
        <p14:creationId xmlns:p14="http://schemas.microsoft.com/office/powerpoint/2010/main" val="519477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Onderzoekend Leren is</a:t>
            </a:r>
            <a:endParaRPr lang="nl-NL" dirty="0"/>
          </a:p>
        </p:txBody>
      </p:sp>
      <p:grpSp>
        <p:nvGrpSpPr>
          <p:cNvPr id="4" name="Group 53"/>
          <p:cNvGrpSpPr>
            <a:grpSpLocks/>
          </p:cNvGrpSpPr>
          <p:nvPr/>
        </p:nvGrpSpPr>
        <p:grpSpPr bwMode="auto">
          <a:xfrm>
            <a:off x="1989137" y="1966119"/>
            <a:ext cx="5056981" cy="3784600"/>
            <a:chOff x="169296" y="1321823"/>
            <a:chExt cx="5511710" cy="4286839"/>
          </a:xfrm>
        </p:grpSpPr>
        <p:sp>
          <p:nvSpPr>
            <p:cNvPr id="5" name="Oval 4"/>
            <p:cNvSpPr/>
            <p:nvPr/>
          </p:nvSpPr>
          <p:spPr bwMode="auto">
            <a:xfrm>
              <a:off x="241966" y="3107406"/>
              <a:ext cx="1356516" cy="812773"/>
            </a:xfrm>
            <a:prstGeom prst="ellipse">
              <a:avLst/>
            </a:prstGeom>
            <a:solidFill>
              <a:srgbClr val="FFCC00"/>
            </a:solidFill>
            <a:ln w="76200" cap="flat" cmpd="sng" algn="ctr">
              <a:solidFill>
                <a:schemeClr val="bg1">
                  <a:lumMod val="75000"/>
                </a:schemeClr>
              </a:solidFill>
              <a:prstDash val="solid"/>
            </a:ln>
            <a:effectLst/>
          </p:spPr>
          <p:txBody>
            <a:bodyPr anchor="ctr"/>
            <a:lstStyle/>
            <a:p>
              <a:pPr>
                <a:defRPr/>
              </a:pPr>
              <a:r>
                <a:rPr lang="nl-NL" sz="1050" kern="0" smtClean="0">
                  <a:latin typeface="Calibri"/>
                </a:rPr>
                <a:t>Problemen vaststellen</a:t>
              </a:r>
              <a:endParaRPr lang="nl-NL" sz="1050" kern="0">
                <a:latin typeface="Calibri"/>
              </a:endParaRPr>
            </a:p>
          </p:txBody>
        </p:sp>
        <p:sp>
          <p:nvSpPr>
            <p:cNvPr id="6" name="Oval 5"/>
            <p:cNvSpPr/>
            <p:nvPr/>
          </p:nvSpPr>
          <p:spPr bwMode="auto">
            <a:xfrm>
              <a:off x="3313159" y="1607733"/>
              <a:ext cx="1510509" cy="769617"/>
            </a:xfrm>
            <a:prstGeom prst="ellipse">
              <a:avLst/>
            </a:prstGeom>
            <a:solidFill>
              <a:srgbClr val="CC0099"/>
            </a:solidFill>
            <a:ln w="76200" cap="flat" cmpd="sng" algn="ctr">
              <a:solidFill>
                <a:schemeClr val="bg1">
                  <a:lumMod val="75000"/>
                </a:schemeClr>
              </a:solidFill>
              <a:prstDash val="solid"/>
            </a:ln>
            <a:effectLst/>
          </p:spPr>
          <p:txBody>
            <a:bodyPr anchor="ctr"/>
            <a:lstStyle/>
            <a:p>
              <a:pPr>
                <a:defRPr/>
              </a:pPr>
              <a:r>
                <a:rPr lang="nl-NL" sz="1050" kern="0" dirty="0" smtClean="0">
                  <a:solidFill>
                    <a:sysClr val="window" lastClr="FFFFFF"/>
                  </a:solidFill>
                  <a:latin typeface="Calibri"/>
                </a:rPr>
                <a:t>Kritisch zijn</a:t>
              </a:r>
              <a:endParaRPr lang="nl-NL" sz="1050" kern="0" dirty="0">
                <a:solidFill>
                  <a:sysClr val="window" lastClr="FFFFFF"/>
                </a:solidFill>
                <a:latin typeface="Calibri"/>
              </a:endParaRPr>
            </a:p>
          </p:txBody>
        </p:sp>
        <p:sp>
          <p:nvSpPr>
            <p:cNvPr id="7" name="Oval 6"/>
            <p:cNvSpPr/>
            <p:nvPr/>
          </p:nvSpPr>
          <p:spPr bwMode="auto">
            <a:xfrm>
              <a:off x="3966328" y="2523902"/>
              <a:ext cx="1714678" cy="1143635"/>
            </a:xfrm>
            <a:prstGeom prst="ellipse">
              <a:avLst/>
            </a:prstGeom>
            <a:solidFill>
              <a:schemeClr val="accent3"/>
            </a:solidFill>
            <a:ln w="76200" cap="flat" cmpd="sng" algn="ctr">
              <a:solidFill>
                <a:schemeClr val="bg1">
                  <a:lumMod val="75000"/>
                </a:schemeClr>
              </a:solidFill>
              <a:prstDash val="solid"/>
            </a:ln>
            <a:effectLst/>
          </p:spPr>
          <p:txBody>
            <a:bodyPr anchor="ctr"/>
            <a:lstStyle/>
            <a:p>
              <a:pPr>
                <a:defRPr/>
              </a:pPr>
              <a:r>
                <a:rPr lang="nl-NL" sz="1050" kern="0" smtClean="0">
                  <a:solidFill>
                    <a:sysClr val="window" lastClr="FFFFFF"/>
                  </a:solidFill>
                  <a:latin typeface="Calibri"/>
                </a:rPr>
                <a:t>Alternatieven onderscheiden</a:t>
              </a:r>
              <a:endParaRPr lang="nl-NL" sz="1050" kern="0">
                <a:solidFill>
                  <a:sysClr val="window" lastClr="FFFFFF"/>
                </a:solidFill>
                <a:latin typeface="Calibri"/>
              </a:endParaRPr>
            </a:p>
          </p:txBody>
        </p:sp>
        <p:sp>
          <p:nvSpPr>
            <p:cNvPr id="8" name="Oval 7"/>
            <p:cNvSpPr/>
            <p:nvPr/>
          </p:nvSpPr>
          <p:spPr bwMode="auto">
            <a:xfrm>
              <a:off x="385576" y="4251043"/>
              <a:ext cx="1733710" cy="861324"/>
            </a:xfrm>
            <a:prstGeom prst="ellipse">
              <a:avLst/>
            </a:prstGeom>
            <a:solidFill>
              <a:srgbClr val="1F497D"/>
            </a:solidFill>
            <a:ln w="76200" cap="flat" cmpd="sng" algn="ctr">
              <a:solidFill>
                <a:schemeClr val="bg1">
                  <a:lumMod val="75000"/>
                </a:schemeClr>
              </a:solidFill>
              <a:prstDash val="solid"/>
            </a:ln>
            <a:effectLst/>
          </p:spPr>
          <p:txBody>
            <a:bodyPr anchor="ctr"/>
            <a:lstStyle/>
            <a:p>
              <a:pPr>
                <a:defRPr/>
              </a:pPr>
              <a:r>
                <a:rPr lang="nl-NL" sz="1050" kern="0" smtClean="0">
                  <a:solidFill>
                    <a:sysClr val="window" lastClr="FFFFFF"/>
                  </a:solidFill>
                  <a:latin typeface="Calibri"/>
                </a:rPr>
                <a:t>Onderzoek plannen</a:t>
              </a:r>
              <a:endParaRPr lang="nl-NL" sz="1050" kern="0">
                <a:solidFill>
                  <a:sysClr val="window" lastClr="FFFFFF"/>
                </a:solidFill>
                <a:latin typeface="Calibri"/>
              </a:endParaRPr>
            </a:p>
          </p:txBody>
        </p:sp>
        <p:sp>
          <p:nvSpPr>
            <p:cNvPr id="9" name="Oval 8"/>
            <p:cNvSpPr/>
            <p:nvPr/>
          </p:nvSpPr>
          <p:spPr bwMode="auto">
            <a:xfrm>
              <a:off x="2121019" y="4714971"/>
              <a:ext cx="1631625" cy="893691"/>
            </a:xfrm>
            <a:prstGeom prst="ellipse">
              <a:avLst/>
            </a:prstGeom>
            <a:solidFill>
              <a:schemeClr val="accent4">
                <a:lumMod val="75000"/>
              </a:schemeClr>
            </a:solidFill>
            <a:ln w="76200" cap="flat" cmpd="sng" algn="ctr">
              <a:solidFill>
                <a:schemeClr val="bg1">
                  <a:lumMod val="75000"/>
                </a:schemeClr>
              </a:solidFill>
              <a:prstDash val="solid"/>
            </a:ln>
            <a:effectLst/>
          </p:spPr>
          <p:txBody>
            <a:bodyPr anchor="ctr"/>
            <a:lstStyle/>
            <a:p>
              <a:pPr algn="ctr">
                <a:defRPr/>
              </a:pPr>
              <a:r>
                <a:rPr lang="nl-NL" sz="1050" kern="0" smtClean="0">
                  <a:solidFill>
                    <a:sysClr val="window" lastClr="FFFFFF"/>
                  </a:solidFill>
                  <a:latin typeface="Calibri"/>
                </a:rPr>
                <a:t>Onderzoeken van vermoedens</a:t>
              </a:r>
              <a:endParaRPr lang="nl-NL" sz="1050" kern="0">
                <a:solidFill>
                  <a:sysClr val="window" lastClr="FFFFFF"/>
                </a:solidFill>
                <a:latin typeface="Calibri"/>
              </a:endParaRPr>
            </a:p>
          </p:txBody>
        </p:sp>
        <p:sp>
          <p:nvSpPr>
            <p:cNvPr id="10" name="Oval 9"/>
            <p:cNvSpPr/>
            <p:nvPr/>
          </p:nvSpPr>
          <p:spPr bwMode="auto">
            <a:xfrm>
              <a:off x="3455311" y="3825775"/>
              <a:ext cx="1643737" cy="855929"/>
            </a:xfrm>
            <a:prstGeom prst="ellipse">
              <a:avLst/>
            </a:prstGeom>
            <a:solidFill>
              <a:schemeClr val="accent6">
                <a:lumMod val="75000"/>
              </a:schemeClr>
            </a:solidFill>
            <a:ln w="76200" cap="flat" cmpd="sng" algn="ctr">
              <a:solidFill>
                <a:schemeClr val="bg1">
                  <a:lumMod val="75000"/>
                </a:schemeClr>
              </a:solidFill>
              <a:prstDash val="solid"/>
            </a:ln>
            <a:effectLst/>
          </p:spPr>
          <p:txBody>
            <a:bodyPr anchor="ctr"/>
            <a:lstStyle/>
            <a:p>
              <a:pPr algn="ctr">
                <a:defRPr/>
              </a:pPr>
              <a:r>
                <a:rPr lang="nl-NL" sz="1050" kern="0" smtClean="0">
                  <a:solidFill>
                    <a:schemeClr val="bg1"/>
                  </a:solidFill>
                  <a:latin typeface="Calibri"/>
                </a:rPr>
                <a:t>Zoeken naar informatie</a:t>
              </a:r>
              <a:endParaRPr lang="nl-NL" sz="1050" kern="0">
                <a:solidFill>
                  <a:schemeClr val="bg1"/>
                </a:solidFill>
                <a:latin typeface="Calibri"/>
              </a:endParaRPr>
            </a:p>
          </p:txBody>
        </p:sp>
        <p:sp>
          <p:nvSpPr>
            <p:cNvPr id="11" name="Oval 10"/>
            <p:cNvSpPr/>
            <p:nvPr/>
          </p:nvSpPr>
          <p:spPr bwMode="auto">
            <a:xfrm>
              <a:off x="169296" y="1738098"/>
              <a:ext cx="1643737" cy="987195"/>
            </a:xfrm>
            <a:prstGeom prst="ellipse">
              <a:avLst/>
            </a:prstGeom>
            <a:solidFill>
              <a:schemeClr val="accent4">
                <a:lumMod val="75000"/>
              </a:schemeClr>
            </a:solidFill>
            <a:ln w="76200" cap="flat" cmpd="sng" algn="ctr">
              <a:solidFill>
                <a:schemeClr val="bg1">
                  <a:lumMod val="75000"/>
                </a:schemeClr>
              </a:solidFill>
              <a:prstDash val="solid"/>
            </a:ln>
            <a:effectLst/>
          </p:spPr>
          <p:txBody>
            <a:bodyPr anchor="ctr"/>
            <a:lstStyle/>
            <a:p>
              <a:pPr algn="ctr">
                <a:defRPr/>
              </a:pPr>
              <a:r>
                <a:rPr lang="nl-NL" sz="1050" kern="0" smtClean="0">
                  <a:solidFill>
                    <a:sysClr val="window" lastClr="FFFFFF"/>
                  </a:solidFill>
                  <a:latin typeface="Calibri"/>
                </a:rPr>
                <a:t>Debatteren met leeftijdgenoten</a:t>
              </a:r>
              <a:endParaRPr lang="nl-NL" sz="1050" kern="0">
                <a:solidFill>
                  <a:sysClr val="window" lastClr="FFFFFF"/>
                </a:solidFill>
                <a:latin typeface="Calibri"/>
              </a:endParaRPr>
            </a:p>
          </p:txBody>
        </p:sp>
        <p:sp>
          <p:nvSpPr>
            <p:cNvPr id="12" name="Oval 11"/>
            <p:cNvSpPr/>
            <p:nvPr/>
          </p:nvSpPr>
          <p:spPr bwMode="auto">
            <a:xfrm>
              <a:off x="1813033" y="1321823"/>
              <a:ext cx="1429186" cy="836149"/>
            </a:xfrm>
            <a:prstGeom prst="ellipse">
              <a:avLst/>
            </a:prstGeom>
            <a:solidFill>
              <a:srgbClr val="FFCC00"/>
            </a:solidFill>
            <a:ln w="76200" cap="flat" cmpd="sng" algn="ctr">
              <a:solidFill>
                <a:schemeClr val="bg1">
                  <a:lumMod val="75000"/>
                </a:schemeClr>
              </a:solidFill>
              <a:prstDash val="solid"/>
            </a:ln>
            <a:effectLst/>
          </p:spPr>
          <p:txBody>
            <a:bodyPr anchor="ctr"/>
            <a:lstStyle/>
            <a:p>
              <a:pPr algn="ctr">
                <a:defRPr/>
              </a:pPr>
              <a:r>
                <a:rPr lang="nl-NL" sz="1050" kern="0" smtClean="0">
                  <a:latin typeface="Calibri"/>
                </a:rPr>
                <a:t>Coherente argumenten opstellen</a:t>
              </a:r>
              <a:endParaRPr lang="nl-NL" sz="1050" kern="0">
                <a:latin typeface="Calibri"/>
              </a:endParaRPr>
            </a:p>
          </p:txBody>
        </p:sp>
      </p:grpSp>
      <p:grpSp>
        <p:nvGrpSpPr>
          <p:cNvPr id="13" name="Group 55"/>
          <p:cNvGrpSpPr>
            <a:grpSpLocks/>
          </p:cNvGrpSpPr>
          <p:nvPr/>
        </p:nvGrpSpPr>
        <p:grpSpPr bwMode="auto">
          <a:xfrm>
            <a:off x="3314700" y="2642394"/>
            <a:ext cx="2051050" cy="2049462"/>
            <a:chOff x="1214414" y="1902494"/>
            <a:chExt cx="2456648" cy="2455200"/>
          </a:xfrm>
        </p:grpSpPr>
        <p:sp>
          <p:nvSpPr>
            <p:cNvPr id="14" name="5-Point Star 13"/>
            <p:cNvSpPr/>
            <p:nvPr/>
          </p:nvSpPr>
          <p:spPr bwMode="auto">
            <a:xfrm rot="760695">
              <a:off x="1214414" y="1902494"/>
              <a:ext cx="2456648" cy="2455200"/>
            </a:xfrm>
            <a:prstGeom prst="star5">
              <a:avLst/>
            </a:prstGeom>
            <a:solidFill>
              <a:srgbClr val="FEED01"/>
            </a:solidFill>
            <a:ln w="76200" cap="flat" cmpd="sng" algn="ctr">
              <a:noFill/>
              <a:prstDash val="solid"/>
            </a:ln>
            <a:effectLst>
              <a:outerShdw blurRad="50800" dist="38100" dir="5400000" algn="t" rotWithShape="0">
                <a:prstClr val="black">
                  <a:alpha val="40000"/>
                </a:prstClr>
              </a:outerShdw>
            </a:effectLst>
          </p:spPr>
          <p:txBody>
            <a:bodyPr anchor="ctr"/>
            <a:lstStyle/>
            <a:p>
              <a:pPr algn="ctr">
                <a:defRPr/>
              </a:pPr>
              <a:endParaRPr lang="en-IE" sz="1400" kern="0" dirty="0">
                <a:solidFill>
                  <a:sysClr val="windowText" lastClr="000000"/>
                </a:solidFill>
                <a:latin typeface="Calibri"/>
              </a:endParaRPr>
            </a:p>
          </p:txBody>
        </p:sp>
        <p:sp>
          <p:nvSpPr>
            <p:cNvPr id="15" name="Rectangle 14"/>
            <p:cNvSpPr/>
            <p:nvPr/>
          </p:nvSpPr>
          <p:spPr>
            <a:xfrm>
              <a:off x="2058752" y="3117790"/>
              <a:ext cx="799104" cy="368709"/>
            </a:xfrm>
            <a:prstGeom prst="rect">
              <a:avLst/>
            </a:prstGeom>
          </p:spPr>
          <p:txBody>
            <a:bodyPr wrap="none">
              <a:spAutoFit/>
            </a:bodyPr>
            <a:lstStyle/>
            <a:p>
              <a:pPr algn="ctr">
                <a:defRPr/>
              </a:pPr>
              <a:r>
                <a:rPr lang="en-IE" sz="14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rPr>
                <a:t>OL is</a:t>
              </a:r>
              <a:r>
                <a:rPr lang="en-IE" sz="1400" b="1" kern="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rPr>
                <a:t>…</a:t>
              </a:r>
            </a:p>
          </p:txBody>
        </p:sp>
      </p:grpSp>
      <p:sp>
        <p:nvSpPr>
          <p:cNvPr id="3" name="Footer Placeholder 2"/>
          <p:cNvSpPr>
            <a:spLocks noGrp="1"/>
          </p:cNvSpPr>
          <p:nvPr>
            <p:ph type="ftr" sz="quarter" idx="11"/>
          </p:nvPr>
        </p:nvSpPr>
        <p:spPr/>
        <p:txBody>
          <a:bodyPr/>
          <a:lstStyle/>
          <a:p>
            <a:r>
              <a:rPr lang="nl-NL" smtClean="0"/>
              <a:t>ECENT - 16 mei 2012</a:t>
            </a:r>
            <a:endParaRPr lang="nl-NL"/>
          </a:p>
        </p:txBody>
      </p:sp>
      <p:sp>
        <p:nvSpPr>
          <p:cNvPr id="16" name="Slide Number Placeholder 15"/>
          <p:cNvSpPr>
            <a:spLocks noGrp="1"/>
          </p:cNvSpPr>
          <p:nvPr>
            <p:ph type="sldNum" sz="quarter" idx="12"/>
          </p:nvPr>
        </p:nvSpPr>
        <p:spPr/>
        <p:txBody>
          <a:bodyPr/>
          <a:lstStyle/>
          <a:p>
            <a:fld id="{B388A891-B6E3-447C-8626-1A8F4613EE25}" type="slidenum">
              <a:rPr lang="nl-NL" smtClean="0"/>
              <a:t>14</a:t>
            </a:fld>
            <a:endParaRPr lang="nl-NL"/>
          </a:p>
        </p:txBody>
      </p:sp>
    </p:spTree>
    <p:extLst>
      <p:ext uri="{BB962C8B-B14F-4D97-AF65-F5344CB8AC3E}">
        <p14:creationId xmlns:p14="http://schemas.microsoft.com/office/powerpoint/2010/main" val="2835425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Onderzoekscyclus</a:t>
            </a:r>
            <a:r>
              <a:rPr lang="nl-NL" dirty="0" smtClean="0"/>
              <a:t> </a:t>
            </a:r>
            <a:endParaRPr lang="nl-NL" dirty="0"/>
          </a:p>
        </p:txBody>
      </p:sp>
      <p:sp>
        <p:nvSpPr>
          <p:cNvPr id="3" name="Content Placeholder 2"/>
          <p:cNvSpPr>
            <a:spLocks noGrp="1"/>
          </p:cNvSpPr>
          <p:nvPr>
            <p:ph idx="1"/>
          </p:nvPr>
        </p:nvSpPr>
        <p:spPr/>
        <p:txBody>
          <a:bodyPr/>
          <a:lstStyle/>
          <a:p>
            <a:r>
              <a:rPr lang="nl-NL" dirty="0" smtClean="0"/>
              <a:t>Werkwijze bij OL</a:t>
            </a:r>
          </a:p>
          <a:p>
            <a:r>
              <a:rPr lang="nl-NL" dirty="0" smtClean="0"/>
              <a:t>Helpt om </a:t>
            </a:r>
            <a:r>
              <a:rPr lang="nl-NL" dirty="0"/>
              <a:t>structuur te geven aan onderzoekend leren in bèta-onderwijs</a:t>
            </a:r>
            <a:r>
              <a:rPr lang="nl-NL" dirty="0" smtClean="0"/>
              <a:t>. </a:t>
            </a:r>
            <a:r>
              <a:rPr lang="nl-NL" sz="2000" dirty="0" smtClean="0"/>
              <a:t>(guide p. 4 e.v.)</a:t>
            </a:r>
            <a:endParaRPr lang="nl-NL"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996952"/>
            <a:ext cx="5650050" cy="3303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nl-NL" smtClean="0"/>
              <a:t>ECENT - 16 mei 2012</a:t>
            </a:r>
            <a:endParaRPr lang="nl-NL"/>
          </a:p>
        </p:txBody>
      </p:sp>
      <p:sp>
        <p:nvSpPr>
          <p:cNvPr id="5" name="Slide Number Placeholder 4"/>
          <p:cNvSpPr>
            <a:spLocks noGrp="1"/>
          </p:cNvSpPr>
          <p:nvPr>
            <p:ph type="sldNum" sz="quarter" idx="12"/>
          </p:nvPr>
        </p:nvSpPr>
        <p:spPr/>
        <p:txBody>
          <a:bodyPr/>
          <a:lstStyle/>
          <a:p>
            <a:fld id="{B388A891-B6E3-447C-8626-1A8F4613EE25}" type="slidenum">
              <a:rPr lang="nl-NL" smtClean="0"/>
              <a:t>15</a:t>
            </a:fld>
            <a:endParaRPr lang="nl-NL"/>
          </a:p>
        </p:txBody>
      </p:sp>
    </p:spTree>
    <p:extLst>
      <p:ext uri="{BB962C8B-B14F-4D97-AF65-F5344CB8AC3E}">
        <p14:creationId xmlns:p14="http://schemas.microsoft.com/office/powerpoint/2010/main" val="31373260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229600" cy="941388"/>
          </a:xfrm>
        </p:spPr>
        <p:txBody>
          <a:bodyPr>
            <a:normAutofit/>
          </a:bodyPr>
          <a:lstStyle/>
          <a:p>
            <a:r>
              <a:rPr lang="nl-NL" sz="3600" dirty="0" err="1" smtClean="0"/>
              <a:t>Onderzoekscyclus</a:t>
            </a:r>
            <a:r>
              <a:rPr lang="nl-NL" sz="3600" dirty="0" smtClean="0"/>
              <a:t> (5E model)</a:t>
            </a:r>
            <a:endParaRPr lang="nl-NL" sz="3600" dirty="0"/>
          </a:p>
        </p:txBody>
      </p:sp>
      <p:sp>
        <p:nvSpPr>
          <p:cNvPr id="3" name="Content Placeholder 2"/>
          <p:cNvSpPr>
            <a:spLocks noGrp="1"/>
          </p:cNvSpPr>
          <p:nvPr>
            <p:ph idx="1"/>
          </p:nvPr>
        </p:nvSpPr>
        <p:spPr>
          <a:xfrm>
            <a:off x="457200" y="1340768"/>
            <a:ext cx="4042792" cy="4785395"/>
          </a:xfrm>
        </p:spPr>
        <p:txBody>
          <a:bodyPr/>
          <a:lstStyle/>
          <a:p>
            <a:pPr marL="457200" lvl="1" indent="0">
              <a:buNone/>
            </a:pPr>
            <a:endParaRPr lang="nl-NL" dirty="0" smtClean="0"/>
          </a:p>
          <a:p>
            <a:pPr marL="457200" lvl="1" indent="0">
              <a:buNone/>
            </a:pPr>
            <a:r>
              <a:rPr lang="nl-NL" dirty="0" smtClean="0"/>
              <a:t>Voorbeeld: BSCS, 5E Model</a:t>
            </a:r>
          </a:p>
          <a:p>
            <a:pPr lvl="1"/>
            <a:endParaRPr lang="en-US" dirty="0" smtClean="0"/>
          </a:p>
          <a:p>
            <a:pPr lvl="1"/>
            <a:endParaRPr lang="nl-NL"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1484784"/>
            <a:ext cx="4004889"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pPr>
              <a:defRPr/>
            </a:pPr>
            <a:r>
              <a:rPr lang="en-US" smtClean="0"/>
              <a:t>ECENT - 16 mei 2012</a:t>
            </a:r>
            <a:endParaRPr lang="en-US"/>
          </a:p>
        </p:txBody>
      </p:sp>
      <p:sp>
        <p:nvSpPr>
          <p:cNvPr id="4" name="Slide Number Placeholder 3"/>
          <p:cNvSpPr>
            <a:spLocks noGrp="1"/>
          </p:cNvSpPr>
          <p:nvPr>
            <p:ph type="sldNum" sz="quarter" idx="12"/>
          </p:nvPr>
        </p:nvSpPr>
        <p:spPr/>
        <p:txBody>
          <a:bodyPr/>
          <a:lstStyle/>
          <a:p>
            <a:fld id="{B388A891-B6E3-447C-8626-1A8F4613EE25}" type="slidenum">
              <a:rPr lang="nl-NL" smtClean="0"/>
              <a:t>16</a:t>
            </a:fld>
            <a:endParaRPr lang="nl-NL"/>
          </a:p>
        </p:txBody>
      </p:sp>
    </p:spTree>
    <p:extLst>
      <p:ext uri="{BB962C8B-B14F-4D97-AF65-F5344CB8AC3E}">
        <p14:creationId xmlns:p14="http://schemas.microsoft.com/office/powerpoint/2010/main" val="3454913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body" sz="half" idx="1"/>
          </p:nvPr>
        </p:nvSpPr>
        <p:spPr>
          <a:xfrm>
            <a:off x="914400" y="1628801"/>
            <a:ext cx="7848600" cy="4392588"/>
          </a:xfrm>
          <a:noFill/>
        </p:spPr>
        <p:txBody>
          <a:bodyPr lIns="92075" tIns="46038" rIns="92075" bIns="46038">
            <a:normAutofit/>
          </a:bodyPr>
          <a:lstStyle/>
          <a:p>
            <a:pPr lvl="0"/>
            <a:r>
              <a:rPr lang="nl-NL" sz="2000" dirty="0" smtClean="0"/>
              <a:t>De leerlingen zijn </a:t>
            </a:r>
            <a:r>
              <a:rPr lang="nl-NL" sz="2000" dirty="0" smtClean="0">
                <a:solidFill>
                  <a:srgbClr val="FF0000"/>
                </a:solidFill>
              </a:rPr>
              <a:t>betrokken door (eigen) vragen die zich lenen voor empirisch onderzoek</a:t>
            </a:r>
            <a:r>
              <a:rPr lang="nl-NL" sz="2000" dirty="0" smtClean="0"/>
              <a:t>, en die leiden tot verzamelen en gebruik van gegevens  om te komen tot verklaringen voor natuurwetenschappelijke verschijnselen. </a:t>
            </a:r>
          </a:p>
          <a:p>
            <a:pPr lvl="0"/>
            <a:r>
              <a:rPr lang="nl-NL" sz="2000" dirty="0" smtClean="0"/>
              <a:t>Leerlingen geven </a:t>
            </a:r>
            <a:r>
              <a:rPr lang="nl-NL" sz="2000" dirty="0" smtClean="0">
                <a:solidFill>
                  <a:srgbClr val="FF0000"/>
                </a:solidFill>
              </a:rPr>
              <a:t>voorrang aan bewijs uit onderzoek</a:t>
            </a:r>
            <a:r>
              <a:rPr lang="nl-NL" sz="2000" dirty="0" smtClean="0"/>
              <a:t>, en gebruiken dit als de basis voor hun verklaring over natuurwetenschappelijke principes en verschijnselen.</a:t>
            </a:r>
          </a:p>
          <a:p>
            <a:pPr lvl="0"/>
            <a:r>
              <a:rPr lang="nl-NL" sz="2000" dirty="0" smtClean="0">
                <a:solidFill>
                  <a:srgbClr val="FF0000"/>
                </a:solidFill>
              </a:rPr>
              <a:t>Leerlingen formuleren verklaringen </a:t>
            </a:r>
            <a:r>
              <a:rPr lang="nl-NL" sz="2000" dirty="0" smtClean="0"/>
              <a:t>voor natuurwetenschappelijke vragen en door dat te doen bouwen ze nieuwe kennis op. </a:t>
            </a:r>
          </a:p>
          <a:p>
            <a:pPr lvl="0"/>
            <a:r>
              <a:rPr lang="nl-NL" sz="2000" dirty="0" smtClean="0">
                <a:solidFill>
                  <a:srgbClr val="FF0000"/>
                </a:solidFill>
              </a:rPr>
              <a:t>Leerlingen communiceren hun verklaringen</a:t>
            </a:r>
            <a:r>
              <a:rPr lang="nl-NL" sz="2000" dirty="0" smtClean="0"/>
              <a:t>, voor kritisch commentaar van het bewijs en de achterliggende redeneringen.</a:t>
            </a:r>
          </a:p>
          <a:p>
            <a:pPr lvl="0"/>
            <a:endParaRPr lang="nl-NL" sz="2000" dirty="0"/>
          </a:p>
          <a:p>
            <a:pPr marL="0" lvl="0" indent="0">
              <a:buNone/>
            </a:pPr>
            <a:r>
              <a:rPr lang="nl-NL" sz="2000" i="1" dirty="0" smtClean="0"/>
              <a:t>(zie guide p. 7 e.v.)</a:t>
            </a:r>
          </a:p>
          <a:p>
            <a:pPr eaLnBrk="1" hangingPunct="1">
              <a:buFontTx/>
              <a:buNone/>
            </a:pPr>
            <a:endParaRPr lang="en-US" sz="2800" dirty="0" smtClean="0"/>
          </a:p>
        </p:txBody>
      </p:sp>
      <p:sp>
        <p:nvSpPr>
          <p:cNvPr id="17412" name="Rectangle 3"/>
          <p:cNvSpPr>
            <a:spLocks noGrp="1" noChangeArrowheads="1"/>
          </p:cNvSpPr>
          <p:nvPr>
            <p:ph type="title"/>
          </p:nvPr>
        </p:nvSpPr>
        <p:spPr>
          <a:xfrm>
            <a:off x="971600" y="332656"/>
            <a:ext cx="7123112" cy="1152128"/>
          </a:xfrm>
          <a:noFill/>
        </p:spPr>
        <p:txBody>
          <a:bodyPr lIns="92075" tIns="46038" rIns="92075" bIns="46038" anchor="b">
            <a:normAutofit/>
          </a:bodyPr>
          <a:lstStyle/>
          <a:p>
            <a:r>
              <a:rPr lang="nl-NL" sz="4000" dirty="0" smtClean="0"/>
              <a:t>Belangrijke principes bij OL</a:t>
            </a:r>
            <a:endParaRPr lang="nl-NL" sz="4000" dirty="0"/>
          </a:p>
        </p:txBody>
      </p:sp>
      <p:sp>
        <p:nvSpPr>
          <p:cNvPr id="2" name="Footer Placeholder 1"/>
          <p:cNvSpPr>
            <a:spLocks noGrp="1"/>
          </p:cNvSpPr>
          <p:nvPr>
            <p:ph type="ftr" sz="quarter" idx="11"/>
          </p:nvPr>
        </p:nvSpPr>
        <p:spPr/>
        <p:txBody>
          <a:bodyPr/>
          <a:lstStyle/>
          <a:p>
            <a:pPr>
              <a:defRPr/>
            </a:pPr>
            <a:r>
              <a:rPr lang="en-US" smtClean="0"/>
              <a:t>ECENT - 16 mei 2012</a:t>
            </a:r>
            <a:endParaRPr lang="en-US"/>
          </a:p>
        </p:txBody>
      </p:sp>
      <p:sp>
        <p:nvSpPr>
          <p:cNvPr id="3" name="Slide Number Placeholder 2"/>
          <p:cNvSpPr>
            <a:spLocks noGrp="1"/>
          </p:cNvSpPr>
          <p:nvPr>
            <p:ph type="sldNum" sz="quarter" idx="12"/>
          </p:nvPr>
        </p:nvSpPr>
        <p:spPr/>
        <p:txBody>
          <a:bodyPr/>
          <a:lstStyle/>
          <a:p>
            <a:pPr>
              <a:defRPr/>
            </a:pPr>
            <a:fld id="{85849777-6C1F-4BFE-9D51-DC26EDF6BACF}" type="slidenum">
              <a:rPr lang="en-US" smtClean="0"/>
              <a:pPr>
                <a:defRPr/>
              </a:pPr>
              <a:t>17</a:t>
            </a:fld>
            <a:endParaRPr lang="en-US"/>
          </a:p>
        </p:txBody>
      </p:sp>
    </p:spTree>
    <p:extLst>
      <p:ext uri="{BB962C8B-B14F-4D97-AF65-F5344CB8AC3E}">
        <p14:creationId xmlns:p14="http://schemas.microsoft.com/office/powerpoint/2010/main" val="358378356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Leerlingvaardigheden</a:t>
            </a:r>
            <a:r>
              <a:rPr lang="nl-NL" dirty="0" smtClean="0"/>
              <a:t> (1)</a:t>
            </a:r>
            <a:endParaRPr lang="nl-NL" dirty="0"/>
          </a:p>
        </p:txBody>
      </p:sp>
      <p:sp>
        <p:nvSpPr>
          <p:cNvPr id="3" name="Content Placeholder 2"/>
          <p:cNvSpPr>
            <a:spLocks noGrp="1"/>
          </p:cNvSpPr>
          <p:nvPr>
            <p:ph idx="1"/>
          </p:nvPr>
        </p:nvSpPr>
        <p:spPr/>
        <p:txBody>
          <a:bodyPr>
            <a:normAutofit lnSpcReduction="10000"/>
          </a:bodyPr>
          <a:lstStyle/>
          <a:p>
            <a:pPr marL="0" indent="0">
              <a:buNone/>
            </a:pPr>
            <a:r>
              <a:rPr lang="nl-NL" dirty="0" smtClean="0"/>
              <a:t>Basisvaardigheden:</a:t>
            </a:r>
          </a:p>
          <a:p>
            <a:r>
              <a:rPr lang="nl-NL" dirty="0" smtClean="0"/>
              <a:t>Waarnemen</a:t>
            </a:r>
          </a:p>
          <a:p>
            <a:r>
              <a:rPr lang="nl-NL" dirty="0" smtClean="0"/>
              <a:t>Gegevens verzamelen en opslaan</a:t>
            </a:r>
          </a:p>
          <a:p>
            <a:r>
              <a:rPr lang="nl-NL" dirty="0"/>
              <a:t>Schatten</a:t>
            </a:r>
          </a:p>
          <a:p>
            <a:r>
              <a:rPr lang="nl-NL" dirty="0"/>
              <a:t>Beslissen</a:t>
            </a:r>
          </a:p>
          <a:p>
            <a:r>
              <a:rPr lang="nl-NL" dirty="0"/>
              <a:t>Verklaren</a:t>
            </a:r>
          </a:p>
          <a:p>
            <a:r>
              <a:rPr lang="nl-NL" dirty="0"/>
              <a:t>Voorspellen</a:t>
            </a:r>
          </a:p>
          <a:p>
            <a:r>
              <a:rPr lang="nl-NL" dirty="0" smtClean="0"/>
              <a:t>Conclusies trekken</a:t>
            </a:r>
          </a:p>
          <a:p>
            <a:r>
              <a:rPr lang="nl-NL" dirty="0" smtClean="0"/>
              <a:t>Communiceren</a:t>
            </a:r>
          </a:p>
          <a:p>
            <a:r>
              <a:rPr lang="nl-NL" dirty="0" smtClean="0"/>
              <a:t>Resultaten classificeren</a:t>
            </a:r>
          </a:p>
          <a:p>
            <a:r>
              <a:rPr lang="nl-NL" dirty="0" smtClean="0"/>
              <a:t>Logboek bijhouden &amp; verslaglegging</a:t>
            </a:r>
          </a:p>
          <a:p>
            <a:endParaRPr lang="nl-NL" dirty="0"/>
          </a:p>
        </p:txBody>
      </p:sp>
      <p:sp>
        <p:nvSpPr>
          <p:cNvPr id="4" name="Footer Placeholder 3"/>
          <p:cNvSpPr>
            <a:spLocks noGrp="1"/>
          </p:cNvSpPr>
          <p:nvPr>
            <p:ph type="ftr" sz="quarter" idx="11"/>
          </p:nvPr>
        </p:nvSpPr>
        <p:spPr/>
        <p:txBody>
          <a:bodyPr/>
          <a:lstStyle/>
          <a:p>
            <a:r>
              <a:rPr lang="nl-NL" smtClean="0"/>
              <a:t>ECENT - 16 mei 2012</a:t>
            </a:r>
            <a:endParaRPr lang="nl-NL"/>
          </a:p>
        </p:txBody>
      </p:sp>
      <p:sp>
        <p:nvSpPr>
          <p:cNvPr id="5" name="Slide Number Placeholder 4"/>
          <p:cNvSpPr>
            <a:spLocks noGrp="1"/>
          </p:cNvSpPr>
          <p:nvPr>
            <p:ph type="sldNum" sz="quarter" idx="12"/>
          </p:nvPr>
        </p:nvSpPr>
        <p:spPr/>
        <p:txBody>
          <a:bodyPr/>
          <a:lstStyle/>
          <a:p>
            <a:fld id="{B388A891-B6E3-447C-8626-1A8F4613EE25}" type="slidenum">
              <a:rPr lang="nl-NL" smtClean="0"/>
              <a:t>18</a:t>
            </a:fld>
            <a:endParaRPr lang="nl-NL"/>
          </a:p>
        </p:txBody>
      </p:sp>
    </p:spTree>
    <p:extLst>
      <p:ext uri="{BB962C8B-B14F-4D97-AF65-F5344CB8AC3E}">
        <p14:creationId xmlns:p14="http://schemas.microsoft.com/office/powerpoint/2010/main" val="1316466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Leerlingvaardigheden</a:t>
            </a:r>
            <a:r>
              <a:rPr lang="nl-NL" dirty="0" smtClean="0"/>
              <a:t> (2)</a:t>
            </a:r>
            <a:endParaRPr lang="nl-NL" dirty="0"/>
          </a:p>
        </p:txBody>
      </p:sp>
      <p:sp>
        <p:nvSpPr>
          <p:cNvPr id="3" name="Content Placeholder 2"/>
          <p:cNvSpPr>
            <a:spLocks noGrp="1"/>
          </p:cNvSpPr>
          <p:nvPr>
            <p:ph idx="1"/>
          </p:nvPr>
        </p:nvSpPr>
        <p:spPr/>
        <p:txBody>
          <a:bodyPr/>
          <a:lstStyle/>
          <a:p>
            <a:pPr marL="0" indent="0">
              <a:buNone/>
            </a:pPr>
            <a:r>
              <a:rPr lang="nl-NL" dirty="0" smtClean="0"/>
              <a:t>Leerlingen ontwikkelen hun vaardigheden en komen uiteindelijk tot het zelf plannen en uitvoeren van eigen onderzoek. </a:t>
            </a:r>
          </a:p>
          <a:p>
            <a:pPr marL="0" indent="0">
              <a:buNone/>
            </a:pPr>
            <a:r>
              <a:rPr lang="nl-NL" dirty="0" smtClean="0"/>
              <a:t>Zie guide p. 11 e.v.</a:t>
            </a:r>
          </a:p>
          <a:p>
            <a:endParaRPr lang="nl-NL" dirty="0"/>
          </a:p>
        </p:txBody>
      </p:sp>
      <p:sp>
        <p:nvSpPr>
          <p:cNvPr id="4" name="Footer Placeholder 3"/>
          <p:cNvSpPr>
            <a:spLocks noGrp="1"/>
          </p:cNvSpPr>
          <p:nvPr>
            <p:ph type="ftr" sz="quarter" idx="11"/>
          </p:nvPr>
        </p:nvSpPr>
        <p:spPr/>
        <p:txBody>
          <a:bodyPr/>
          <a:lstStyle/>
          <a:p>
            <a:r>
              <a:rPr lang="nl-NL" smtClean="0"/>
              <a:t>ECENT - 16 mei 2012</a:t>
            </a:r>
            <a:endParaRPr lang="nl-NL"/>
          </a:p>
        </p:txBody>
      </p:sp>
      <p:sp>
        <p:nvSpPr>
          <p:cNvPr id="5" name="Slide Number Placeholder 4"/>
          <p:cNvSpPr>
            <a:spLocks noGrp="1"/>
          </p:cNvSpPr>
          <p:nvPr>
            <p:ph type="sldNum" sz="quarter" idx="12"/>
          </p:nvPr>
        </p:nvSpPr>
        <p:spPr/>
        <p:txBody>
          <a:bodyPr/>
          <a:lstStyle/>
          <a:p>
            <a:fld id="{B388A891-B6E3-447C-8626-1A8F4613EE25}" type="slidenum">
              <a:rPr lang="nl-NL" smtClean="0"/>
              <a:t>19</a:t>
            </a:fld>
            <a:endParaRPr lang="nl-NL"/>
          </a:p>
        </p:txBody>
      </p:sp>
    </p:spTree>
    <p:extLst>
      <p:ext uri="{BB962C8B-B14F-4D97-AF65-F5344CB8AC3E}">
        <p14:creationId xmlns:p14="http://schemas.microsoft.com/office/powerpoint/2010/main" val="3580085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Opzet</a:t>
            </a:r>
            <a:endParaRPr lang="nl-NL" dirty="0"/>
          </a:p>
        </p:txBody>
      </p:sp>
      <p:sp>
        <p:nvSpPr>
          <p:cNvPr id="3" name="Content Placeholder 2"/>
          <p:cNvSpPr>
            <a:spLocks noGrp="1"/>
          </p:cNvSpPr>
          <p:nvPr>
            <p:ph idx="1"/>
          </p:nvPr>
        </p:nvSpPr>
        <p:spPr/>
        <p:txBody>
          <a:bodyPr/>
          <a:lstStyle/>
          <a:p>
            <a:r>
              <a:rPr lang="nl-NL" dirty="0" smtClean="0"/>
              <a:t>Korte demo</a:t>
            </a:r>
            <a:endParaRPr lang="nl-NL" dirty="0" smtClean="0"/>
          </a:p>
          <a:p>
            <a:r>
              <a:rPr lang="nl-NL" dirty="0" smtClean="0"/>
              <a:t>Wat is </a:t>
            </a:r>
            <a:r>
              <a:rPr lang="nl-NL" dirty="0" err="1" smtClean="0"/>
              <a:t>Establish</a:t>
            </a:r>
            <a:r>
              <a:rPr lang="nl-NL" dirty="0" smtClean="0"/>
              <a:t>?</a:t>
            </a:r>
          </a:p>
          <a:p>
            <a:r>
              <a:rPr lang="nl-NL" dirty="0" smtClean="0"/>
              <a:t>Wat is Onderzoekend Leren?</a:t>
            </a:r>
          </a:p>
          <a:p>
            <a:r>
              <a:rPr lang="nl-NL" dirty="0" smtClean="0"/>
              <a:t>Nascholing in </a:t>
            </a:r>
            <a:r>
              <a:rPr lang="nl-NL" dirty="0" err="1" smtClean="0"/>
              <a:t>Establish</a:t>
            </a:r>
            <a:r>
              <a:rPr lang="nl-NL" dirty="0"/>
              <a:t> </a:t>
            </a:r>
            <a:r>
              <a:rPr lang="nl-NL" dirty="0" smtClean="0"/>
              <a:t>in-service/pre-service</a:t>
            </a:r>
          </a:p>
          <a:p>
            <a:r>
              <a:rPr lang="nl-NL" dirty="0" smtClean="0"/>
              <a:t>Lesmateriaal nader bekijken</a:t>
            </a:r>
          </a:p>
        </p:txBody>
      </p:sp>
      <p:sp>
        <p:nvSpPr>
          <p:cNvPr id="4" name="Footer Placeholder 3"/>
          <p:cNvSpPr>
            <a:spLocks noGrp="1"/>
          </p:cNvSpPr>
          <p:nvPr>
            <p:ph type="ftr" sz="quarter" idx="11"/>
          </p:nvPr>
        </p:nvSpPr>
        <p:spPr/>
        <p:txBody>
          <a:bodyPr/>
          <a:lstStyle/>
          <a:p>
            <a:r>
              <a:rPr lang="nl-NL" smtClean="0"/>
              <a:t>ECENT - 16 mei 2012</a:t>
            </a:r>
            <a:endParaRPr lang="nl-NL"/>
          </a:p>
        </p:txBody>
      </p:sp>
      <p:sp>
        <p:nvSpPr>
          <p:cNvPr id="5" name="Slide Number Placeholder 4"/>
          <p:cNvSpPr>
            <a:spLocks noGrp="1"/>
          </p:cNvSpPr>
          <p:nvPr>
            <p:ph type="sldNum" sz="quarter" idx="12"/>
          </p:nvPr>
        </p:nvSpPr>
        <p:spPr/>
        <p:txBody>
          <a:bodyPr/>
          <a:lstStyle/>
          <a:p>
            <a:fld id="{B388A891-B6E3-447C-8626-1A8F4613EE25}" type="slidenum">
              <a:rPr lang="nl-NL" smtClean="0"/>
              <a:t>2</a:t>
            </a:fld>
            <a:endParaRPr lang="nl-NL"/>
          </a:p>
        </p:txBody>
      </p:sp>
    </p:spTree>
    <p:extLst>
      <p:ext uri="{BB962C8B-B14F-4D97-AF65-F5344CB8AC3E}">
        <p14:creationId xmlns:p14="http://schemas.microsoft.com/office/powerpoint/2010/main" val="89173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Een docent worden die OL toepast</a:t>
            </a:r>
            <a:endParaRPr lang="nl-NL" dirty="0"/>
          </a:p>
        </p:txBody>
      </p:sp>
      <p:sp>
        <p:nvSpPr>
          <p:cNvPr id="3" name="Content Placeholder 2"/>
          <p:cNvSpPr>
            <a:spLocks noGrp="1"/>
          </p:cNvSpPr>
          <p:nvPr>
            <p:ph idx="1"/>
          </p:nvPr>
        </p:nvSpPr>
        <p:spPr/>
        <p:txBody>
          <a:bodyPr>
            <a:normAutofit/>
          </a:bodyPr>
          <a:lstStyle/>
          <a:p>
            <a:r>
              <a:rPr lang="nl-NL" sz="2800" dirty="0" smtClean="0"/>
              <a:t>Bij OL verandert de rol van de docent. Een docent worden die OL toepast is een lang en individueel leerproces. </a:t>
            </a:r>
          </a:p>
          <a:p>
            <a:r>
              <a:rPr lang="nl-NL" sz="2800" dirty="0" smtClean="0"/>
              <a:t>Een OL proces op zichzelf (denk aan 5E)</a:t>
            </a:r>
          </a:p>
          <a:p>
            <a:pPr lvl="1"/>
            <a:r>
              <a:rPr lang="nl-NL" sz="2400" dirty="0" smtClean="0"/>
              <a:t>Informatie - Bewustwording van vaardigheden – Vaardigheden gaan toepassen – conclusies trekken – opnieuw proberen, bijsturen - delen met andere docenten.</a:t>
            </a:r>
          </a:p>
          <a:p>
            <a:endParaRPr lang="nl-NL" dirty="0"/>
          </a:p>
        </p:txBody>
      </p:sp>
      <p:sp>
        <p:nvSpPr>
          <p:cNvPr id="4" name="Footer Placeholder 3"/>
          <p:cNvSpPr>
            <a:spLocks noGrp="1"/>
          </p:cNvSpPr>
          <p:nvPr>
            <p:ph type="ftr" sz="quarter" idx="11"/>
          </p:nvPr>
        </p:nvSpPr>
        <p:spPr/>
        <p:txBody>
          <a:bodyPr/>
          <a:lstStyle/>
          <a:p>
            <a:r>
              <a:rPr lang="nl-NL" smtClean="0"/>
              <a:t>ECENT - 16 mei 2012</a:t>
            </a:r>
            <a:endParaRPr lang="nl-NL"/>
          </a:p>
        </p:txBody>
      </p:sp>
      <p:sp>
        <p:nvSpPr>
          <p:cNvPr id="5" name="Slide Number Placeholder 4"/>
          <p:cNvSpPr>
            <a:spLocks noGrp="1"/>
          </p:cNvSpPr>
          <p:nvPr>
            <p:ph type="sldNum" sz="quarter" idx="12"/>
          </p:nvPr>
        </p:nvSpPr>
        <p:spPr/>
        <p:txBody>
          <a:bodyPr/>
          <a:lstStyle/>
          <a:p>
            <a:fld id="{B388A891-B6E3-447C-8626-1A8F4613EE25}" type="slidenum">
              <a:rPr lang="nl-NL" smtClean="0"/>
              <a:t>20</a:t>
            </a:fld>
            <a:endParaRPr lang="nl-NL"/>
          </a:p>
        </p:txBody>
      </p:sp>
    </p:spTree>
    <p:extLst>
      <p:ext uri="{BB962C8B-B14F-4D97-AF65-F5344CB8AC3E}">
        <p14:creationId xmlns:p14="http://schemas.microsoft.com/office/powerpoint/2010/main" val="5718928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De rol van de docent (2)</a:t>
            </a:r>
            <a:endParaRPr lang="nl-NL" dirty="0"/>
          </a:p>
        </p:txBody>
      </p:sp>
      <p:sp>
        <p:nvSpPr>
          <p:cNvPr id="3" name="Content Placeholder 2"/>
          <p:cNvSpPr>
            <a:spLocks noGrp="1"/>
          </p:cNvSpPr>
          <p:nvPr>
            <p:ph idx="1"/>
          </p:nvPr>
        </p:nvSpPr>
        <p:spPr/>
        <p:txBody>
          <a:bodyPr/>
          <a:lstStyle/>
          <a:p>
            <a:r>
              <a:rPr lang="nl-NL" dirty="0"/>
              <a:t>De rol van de docent </a:t>
            </a:r>
            <a:endParaRPr lang="nl-NL" dirty="0" smtClean="0"/>
          </a:p>
          <a:p>
            <a:pPr lvl="1"/>
            <a:r>
              <a:rPr lang="nl-NL" dirty="0" smtClean="0"/>
              <a:t>gaat </a:t>
            </a:r>
            <a:r>
              <a:rPr lang="nl-NL" dirty="0"/>
              <a:t>meer naar de achtergrond, </a:t>
            </a:r>
            <a:endParaRPr lang="nl-NL" dirty="0" smtClean="0"/>
          </a:p>
          <a:p>
            <a:pPr lvl="1"/>
            <a:r>
              <a:rPr lang="nl-NL" dirty="0" smtClean="0"/>
              <a:t>faciliteert </a:t>
            </a:r>
            <a:r>
              <a:rPr lang="nl-NL" dirty="0"/>
              <a:t>het leerproces bij de leerlingen, </a:t>
            </a:r>
            <a:endParaRPr lang="nl-NL" dirty="0" smtClean="0"/>
          </a:p>
          <a:p>
            <a:pPr lvl="1"/>
            <a:r>
              <a:rPr lang="nl-NL" dirty="0" smtClean="0"/>
              <a:t>enthousiasmeert</a:t>
            </a:r>
            <a:r>
              <a:rPr lang="nl-NL" dirty="0"/>
              <a:t>, </a:t>
            </a:r>
            <a:endParaRPr lang="nl-NL" dirty="0" smtClean="0"/>
          </a:p>
          <a:p>
            <a:pPr lvl="1"/>
            <a:r>
              <a:rPr lang="nl-NL" dirty="0" smtClean="0"/>
              <a:t>daagt </a:t>
            </a:r>
            <a:r>
              <a:rPr lang="nl-NL" dirty="0"/>
              <a:t>uit, </a:t>
            </a:r>
            <a:endParaRPr lang="nl-NL" dirty="0" smtClean="0"/>
          </a:p>
          <a:p>
            <a:pPr lvl="1"/>
            <a:r>
              <a:rPr lang="nl-NL" dirty="0" smtClean="0"/>
              <a:t>motiveert</a:t>
            </a:r>
            <a:r>
              <a:rPr lang="nl-NL" dirty="0"/>
              <a:t>, </a:t>
            </a:r>
            <a:endParaRPr lang="nl-NL" dirty="0" smtClean="0"/>
          </a:p>
          <a:p>
            <a:pPr lvl="1"/>
            <a:r>
              <a:rPr lang="nl-NL" dirty="0" smtClean="0"/>
              <a:t>bevraagt</a:t>
            </a:r>
            <a:r>
              <a:rPr lang="nl-NL" dirty="0"/>
              <a:t>, </a:t>
            </a:r>
            <a:endParaRPr lang="nl-NL" dirty="0" smtClean="0"/>
          </a:p>
          <a:p>
            <a:r>
              <a:rPr lang="nl-NL" dirty="0" smtClean="0"/>
              <a:t>tegenover </a:t>
            </a:r>
            <a:r>
              <a:rPr lang="nl-NL" dirty="0"/>
              <a:t>het geven van informatie/uitleg, stellen van gesloten vragen, zoals bij ‘traditioneel’ onderwijs.</a:t>
            </a:r>
          </a:p>
          <a:p>
            <a:r>
              <a:rPr lang="nl-NL" dirty="0" smtClean="0"/>
              <a:t>En loslaten</a:t>
            </a:r>
            <a:r>
              <a:rPr lang="nl-NL" dirty="0"/>
              <a:t>…</a:t>
            </a:r>
          </a:p>
          <a:p>
            <a:endParaRPr lang="nl-NL" dirty="0"/>
          </a:p>
        </p:txBody>
      </p:sp>
      <p:sp>
        <p:nvSpPr>
          <p:cNvPr id="4" name="Footer Placeholder 3"/>
          <p:cNvSpPr>
            <a:spLocks noGrp="1"/>
          </p:cNvSpPr>
          <p:nvPr>
            <p:ph type="ftr" sz="quarter" idx="11"/>
          </p:nvPr>
        </p:nvSpPr>
        <p:spPr/>
        <p:txBody>
          <a:bodyPr/>
          <a:lstStyle/>
          <a:p>
            <a:r>
              <a:rPr lang="nl-NL" smtClean="0"/>
              <a:t>ECENT - 16 mei 2012</a:t>
            </a:r>
            <a:endParaRPr lang="nl-NL"/>
          </a:p>
        </p:txBody>
      </p:sp>
      <p:sp>
        <p:nvSpPr>
          <p:cNvPr id="5" name="Slide Number Placeholder 4"/>
          <p:cNvSpPr>
            <a:spLocks noGrp="1"/>
          </p:cNvSpPr>
          <p:nvPr>
            <p:ph type="sldNum" sz="quarter" idx="12"/>
          </p:nvPr>
        </p:nvSpPr>
        <p:spPr/>
        <p:txBody>
          <a:bodyPr/>
          <a:lstStyle/>
          <a:p>
            <a:fld id="{B388A891-B6E3-447C-8626-1A8F4613EE25}" type="slidenum">
              <a:rPr lang="nl-NL" smtClean="0"/>
              <a:t>21</a:t>
            </a:fld>
            <a:endParaRPr lang="nl-NL"/>
          </a:p>
        </p:txBody>
      </p:sp>
    </p:spTree>
    <p:extLst>
      <p:ext uri="{BB962C8B-B14F-4D97-AF65-F5344CB8AC3E}">
        <p14:creationId xmlns:p14="http://schemas.microsoft.com/office/powerpoint/2010/main" val="40496405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229600" cy="941388"/>
          </a:xfrm>
        </p:spPr>
        <p:txBody>
          <a:bodyPr>
            <a:normAutofit/>
          </a:bodyPr>
          <a:lstStyle/>
          <a:p>
            <a:r>
              <a:rPr lang="nl-NL" dirty="0" smtClean="0"/>
              <a:t>Typen OL-activiteiten (1)</a:t>
            </a:r>
            <a:endParaRPr lang="nl-NL" dirty="0"/>
          </a:p>
        </p:txBody>
      </p:sp>
      <p:sp>
        <p:nvSpPr>
          <p:cNvPr id="3" name="Content Placeholder 2"/>
          <p:cNvSpPr>
            <a:spLocks noGrp="1"/>
          </p:cNvSpPr>
          <p:nvPr>
            <p:ph idx="1"/>
          </p:nvPr>
        </p:nvSpPr>
        <p:spPr>
          <a:xfrm>
            <a:off x="395536" y="1844824"/>
            <a:ext cx="8229600" cy="4281339"/>
          </a:xfrm>
        </p:spPr>
        <p:txBody>
          <a:bodyPr>
            <a:normAutofit/>
          </a:bodyPr>
          <a:lstStyle/>
          <a:p>
            <a:pPr marL="0" indent="0">
              <a:buNone/>
            </a:pPr>
            <a:r>
              <a:rPr lang="nl-NL" b="1" i="1" dirty="0" smtClean="0"/>
              <a:t>Interactieve discussie of - demonstratie</a:t>
            </a:r>
            <a:r>
              <a:rPr lang="nl-NL" i="1" dirty="0" smtClean="0"/>
              <a:t>:</a:t>
            </a:r>
            <a:r>
              <a:rPr lang="nl-NL" dirty="0" smtClean="0"/>
              <a:t> (Interactive </a:t>
            </a:r>
            <a:r>
              <a:rPr lang="nl-NL" dirty="0" err="1" smtClean="0"/>
              <a:t>discussion</a:t>
            </a:r>
            <a:r>
              <a:rPr lang="nl-NL" dirty="0" smtClean="0"/>
              <a:t>/</a:t>
            </a:r>
            <a:r>
              <a:rPr lang="nl-NL" dirty="0" err="1" smtClean="0"/>
              <a:t>demonstration</a:t>
            </a:r>
            <a:r>
              <a:rPr lang="nl-NL" dirty="0" smtClean="0"/>
              <a:t>)</a:t>
            </a:r>
          </a:p>
          <a:p>
            <a:pPr marL="0" indent="0">
              <a:buNone/>
            </a:pPr>
            <a:r>
              <a:rPr lang="nl-NL" dirty="0" smtClean="0"/>
              <a:t>Docent stelt vraag of voert experiment uit. Het </a:t>
            </a:r>
            <a:r>
              <a:rPr lang="nl-NL" dirty="0" err="1" smtClean="0"/>
              <a:t>onderzoekskarakter</a:t>
            </a:r>
            <a:r>
              <a:rPr lang="nl-NL" dirty="0" smtClean="0"/>
              <a:t> ligt hier besloten in de antwoorden en verklaringen die de leerlingen geven (en evt. vervolgvragen die de leerlingen stellen). </a:t>
            </a:r>
          </a:p>
        </p:txBody>
      </p:sp>
      <p:sp>
        <p:nvSpPr>
          <p:cNvPr id="5" name="Footer Placeholder 4"/>
          <p:cNvSpPr>
            <a:spLocks noGrp="1"/>
          </p:cNvSpPr>
          <p:nvPr>
            <p:ph type="ftr" sz="quarter" idx="11"/>
          </p:nvPr>
        </p:nvSpPr>
        <p:spPr/>
        <p:txBody>
          <a:bodyPr/>
          <a:lstStyle/>
          <a:p>
            <a:pPr>
              <a:defRPr/>
            </a:pPr>
            <a:r>
              <a:rPr lang="en-US" smtClean="0"/>
              <a:t>ECENT - 16 mei 2012</a:t>
            </a:r>
            <a:endParaRPr lang="en-US"/>
          </a:p>
        </p:txBody>
      </p:sp>
      <p:sp>
        <p:nvSpPr>
          <p:cNvPr id="4" name="Slide Number Placeholder 3"/>
          <p:cNvSpPr>
            <a:spLocks noGrp="1"/>
          </p:cNvSpPr>
          <p:nvPr>
            <p:ph type="sldNum" sz="quarter" idx="12"/>
          </p:nvPr>
        </p:nvSpPr>
        <p:spPr/>
        <p:txBody>
          <a:bodyPr/>
          <a:lstStyle/>
          <a:p>
            <a:fld id="{B388A891-B6E3-447C-8626-1A8F4613EE25}" type="slidenum">
              <a:rPr lang="nl-NL" smtClean="0"/>
              <a:t>22</a:t>
            </a:fld>
            <a:endParaRPr lang="nl-NL"/>
          </a:p>
        </p:txBody>
      </p:sp>
    </p:spTree>
    <p:extLst>
      <p:ext uri="{BB962C8B-B14F-4D97-AF65-F5344CB8AC3E}">
        <p14:creationId xmlns:p14="http://schemas.microsoft.com/office/powerpoint/2010/main" val="2837346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229600" cy="941388"/>
          </a:xfrm>
        </p:spPr>
        <p:txBody>
          <a:bodyPr>
            <a:normAutofit/>
          </a:bodyPr>
          <a:lstStyle/>
          <a:p>
            <a:r>
              <a:rPr lang="nl-NL" dirty="0"/>
              <a:t>Typen OL-activiteiten </a:t>
            </a:r>
            <a:r>
              <a:rPr lang="nl-NL" dirty="0" smtClean="0"/>
              <a:t>(2)</a:t>
            </a:r>
            <a:endParaRPr lang="nl-NL" dirty="0"/>
          </a:p>
        </p:txBody>
      </p:sp>
      <p:sp>
        <p:nvSpPr>
          <p:cNvPr id="3" name="Content Placeholder 2"/>
          <p:cNvSpPr>
            <a:spLocks noGrp="1"/>
          </p:cNvSpPr>
          <p:nvPr>
            <p:ph idx="1"/>
          </p:nvPr>
        </p:nvSpPr>
        <p:spPr>
          <a:xfrm>
            <a:off x="395536" y="1844824"/>
            <a:ext cx="8229600" cy="4281339"/>
          </a:xfrm>
        </p:spPr>
        <p:txBody>
          <a:bodyPr>
            <a:normAutofit/>
          </a:bodyPr>
          <a:lstStyle/>
          <a:p>
            <a:pPr marL="0" lvl="0" indent="0">
              <a:buNone/>
            </a:pPr>
            <a:r>
              <a:rPr lang="nl-NL" b="1" i="1" dirty="0" smtClean="0"/>
              <a:t>Geleid ontdekken</a:t>
            </a:r>
            <a:r>
              <a:rPr lang="nl-NL" i="1" dirty="0" smtClean="0"/>
              <a:t>:</a:t>
            </a:r>
            <a:r>
              <a:rPr lang="nl-NL" dirty="0" smtClean="0"/>
              <a:t> (</a:t>
            </a:r>
            <a:r>
              <a:rPr lang="nl-NL" dirty="0" err="1" smtClean="0"/>
              <a:t>Guided</a:t>
            </a:r>
            <a:r>
              <a:rPr lang="nl-NL" dirty="0" smtClean="0"/>
              <a:t> </a:t>
            </a:r>
            <a:r>
              <a:rPr lang="nl-NL" dirty="0" err="1" smtClean="0"/>
              <a:t>discovery</a:t>
            </a:r>
            <a:r>
              <a:rPr lang="nl-NL" dirty="0" smtClean="0"/>
              <a:t>)</a:t>
            </a:r>
          </a:p>
          <a:p>
            <a:pPr marL="0" lvl="0" indent="0">
              <a:buNone/>
            </a:pPr>
            <a:r>
              <a:rPr lang="nl-NL" dirty="0" smtClean="0"/>
              <a:t>vergelijkbaar met 1, behalve dat de leerlingen het experiment uitvoeren, dat door de docent geïntroduceerd is. Dit omvat o.a. het traditionele type ‘kookboek’ practicum dat vaak wordt gedaan om een stukje theorie of informatie te verifiëren.</a:t>
            </a:r>
          </a:p>
        </p:txBody>
      </p:sp>
      <p:sp>
        <p:nvSpPr>
          <p:cNvPr id="5" name="Footer Placeholder 4"/>
          <p:cNvSpPr>
            <a:spLocks noGrp="1"/>
          </p:cNvSpPr>
          <p:nvPr>
            <p:ph type="ftr" sz="quarter" idx="11"/>
          </p:nvPr>
        </p:nvSpPr>
        <p:spPr/>
        <p:txBody>
          <a:bodyPr/>
          <a:lstStyle/>
          <a:p>
            <a:pPr>
              <a:defRPr/>
            </a:pPr>
            <a:r>
              <a:rPr lang="en-US" smtClean="0"/>
              <a:t>ECENT - 16 mei 2012</a:t>
            </a:r>
            <a:endParaRPr lang="en-US"/>
          </a:p>
        </p:txBody>
      </p:sp>
      <p:sp>
        <p:nvSpPr>
          <p:cNvPr id="4" name="Slide Number Placeholder 3"/>
          <p:cNvSpPr>
            <a:spLocks noGrp="1"/>
          </p:cNvSpPr>
          <p:nvPr>
            <p:ph type="sldNum" sz="quarter" idx="12"/>
          </p:nvPr>
        </p:nvSpPr>
        <p:spPr/>
        <p:txBody>
          <a:bodyPr/>
          <a:lstStyle/>
          <a:p>
            <a:fld id="{B388A891-B6E3-447C-8626-1A8F4613EE25}" type="slidenum">
              <a:rPr lang="nl-NL" smtClean="0"/>
              <a:t>23</a:t>
            </a:fld>
            <a:endParaRPr lang="nl-NL"/>
          </a:p>
        </p:txBody>
      </p:sp>
    </p:spTree>
    <p:extLst>
      <p:ext uri="{BB962C8B-B14F-4D97-AF65-F5344CB8AC3E}">
        <p14:creationId xmlns:p14="http://schemas.microsoft.com/office/powerpoint/2010/main" val="636744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229600" cy="941388"/>
          </a:xfrm>
        </p:spPr>
        <p:txBody>
          <a:bodyPr>
            <a:normAutofit/>
          </a:bodyPr>
          <a:lstStyle/>
          <a:p>
            <a:r>
              <a:rPr lang="nl-NL" dirty="0"/>
              <a:t>Typen OL-activiteiten </a:t>
            </a:r>
            <a:r>
              <a:rPr lang="nl-NL" dirty="0" smtClean="0"/>
              <a:t>(3)</a:t>
            </a:r>
            <a:endParaRPr lang="nl-NL" dirty="0"/>
          </a:p>
        </p:txBody>
      </p:sp>
      <p:sp>
        <p:nvSpPr>
          <p:cNvPr id="3" name="Content Placeholder 2"/>
          <p:cNvSpPr>
            <a:spLocks noGrp="1"/>
          </p:cNvSpPr>
          <p:nvPr>
            <p:ph idx="1"/>
          </p:nvPr>
        </p:nvSpPr>
        <p:spPr>
          <a:xfrm>
            <a:off x="395536" y="1844824"/>
            <a:ext cx="8229600" cy="4281339"/>
          </a:xfrm>
        </p:spPr>
        <p:txBody>
          <a:bodyPr>
            <a:normAutofit/>
          </a:bodyPr>
          <a:lstStyle/>
          <a:p>
            <a:pPr marL="0" lvl="0" indent="0">
              <a:buNone/>
            </a:pPr>
            <a:r>
              <a:rPr lang="nl-NL" b="1" i="1" dirty="0" smtClean="0"/>
              <a:t>Geleid onderzoeken</a:t>
            </a:r>
            <a:r>
              <a:rPr lang="nl-NL" i="1" dirty="0" smtClean="0"/>
              <a:t>:</a:t>
            </a:r>
            <a:r>
              <a:rPr lang="nl-NL" dirty="0" smtClean="0"/>
              <a:t> (</a:t>
            </a:r>
            <a:r>
              <a:rPr lang="nl-NL" dirty="0" err="1" smtClean="0"/>
              <a:t>guided</a:t>
            </a:r>
            <a:r>
              <a:rPr lang="nl-NL" dirty="0" smtClean="0"/>
              <a:t> </a:t>
            </a:r>
            <a:r>
              <a:rPr lang="nl-NL" dirty="0" err="1" smtClean="0"/>
              <a:t>inquiry</a:t>
            </a:r>
            <a:r>
              <a:rPr lang="nl-NL" dirty="0" smtClean="0"/>
              <a:t>)</a:t>
            </a:r>
          </a:p>
          <a:p>
            <a:pPr marL="0" lvl="0" indent="0">
              <a:buNone/>
            </a:pPr>
            <a:r>
              <a:rPr lang="nl-NL" dirty="0"/>
              <a:t>I</a:t>
            </a:r>
            <a:r>
              <a:rPr lang="nl-NL" dirty="0" smtClean="0"/>
              <a:t>n dit geval werken leerlingen in teams aan hun eigen experiment. De docent heeft het probleem gesteld en een helder doel gesteld: “Vind...”, “Bepaal...” Er is geen vooraf bepaald antwoord en de conclusies komen geheel voort uit het leerlingwerk. Leerlingen krijgen uitgebreide aanwijzingen of lab-instructies, en worden geleid door meerdere vragen van de docent.</a:t>
            </a:r>
          </a:p>
        </p:txBody>
      </p:sp>
      <p:sp>
        <p:nvSpPr>
          <p:cNvPr id="5" name="Footer Placeholder 4"/>
          <p:cNvSpPr>
            <a:spLocks noGrp="1"/>
          </p:cNvSpPr>
          <p:nvPr>
            <p:ph type="ftr" sz="quarter" idx="11"/>
          </p:nvPr>
        </p:nvSpPr>
        <p:spPr/>
        <p:txBody>
          <a:bodyPr/>
          <a:lstStyle/>
          <a:p>
            <a:pPr>
              <a:defRPr/>
            </a:pPr>
            <a:r>
              <a:rPr lang="en-US" smtClean="0"/>
              <a:t>ECENT - 16 mei 2012</a:t>
            </a:r>
            <a:endParaRPr lang="en-US"/>
          </a:p>
        </p:txBody>
      </p:sp>
      <p:sp>
        <p:nvSpPr>
          <p:cNvPr id="4" name="Slide Number Placeholder 3"/>
          <p:cNvSpPr>
            <a:spLocks noGrp="1"/>
          </p:cNvSpPr>
          <p:nvPr>
            <p:ph type="sldNum" sz="quarter" idx="12"/>
          </p:nvPr>
        </p:nvSpPr>
        <p:spPr/>
        <p:txBody>
          <a:bodyPr/>
          <a:lstStyle/>
          <a:p>
            <a:fld id="{B388A891-B6E3-447C-8626-1A8F4613EE25}" type="slidenum">
              <a:rPr lang="nl-NL" smtClean="0"/>
              <a:t>24</a:t>
            </a:fld>
            <a:endParaRPr lang="nl-NL"/>
          </a:p>
        </p:txBody>
      </p:sp>
    </p:spTree>
    <p:extLst>
      <p:ext uri="{BB962C8B-B14F-4D97-AF65-F5344CB8AC3E}">
        <p14:creationId xmlns:p14="http://schemas.microsoft.com/office/powerpoint/2010/main" val="636744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229600" cy="941388"/>
          </a:xfrm>
        </p:spPr>
        <p:txBody>
          <a:bodyPr>
            <a:normAutofit/>
          </a:bodyPr>
          <a:lstStyle/>
          <a:p>
            <a:r>
              <a:rPr lang="nl-NL" dirty="0"/>
              <a:t>Typen OL-activiteiten </a:t>
            </a:r>
            <a:r>
              <a:rPr lang="nl-NL" dirty="0" smtClean="0"/>
              <a:t>(4)</a:t>
            </a:r>
            <a:endParaRPr lang="nl-NL" dirty="0"/>
          </a:p>
        </p:txBody>
      </p:sp>
      <p:sp>
        <p:nvSpPr>
          <p:cNvPr id="3" name="Content Placeholder 2"/>
          <p:cNvSpPr>
            <a:spLocks noGrp="1"/>
          </p:cNvSpPr>
          <p:nvPr>
            <p:ph idx="1"/>
          </p:nvPr>
        </p:nvSpPr>
        <p:spPr>
          <a:xfrm>
            <a:off x="395536" y="1844824"/>
            <a:ext cx="8229600" cy="4281339"/>
          </a:xfrm>
        </p:spPr>
        <p:txBody>
          <a:bodyPr>
            <a:normAutofit/>
          </a:bodyPr>
          <a:lstStyle/>
          <a:p>
            <a:pPr marL="0" lvl="0" indent="0">
              <a:buNone/>
            </a:pPr>
            <a:r>
              <a:rPr lang="nl-NL" b="1" i="1" dirty="0" smtClean="0"/>
              <a:t>Begrensd onderzoeken</a:t>
            </a:r>
            <a:r>
              <a:rPr lang="nl-NL" i="1" dirty="0" smtClean="0"/>
              <a:t>:</a:t>
            </a:r>
            <a:r>
              <a:rPr lang="nl-NL" dirty="0" smtClean="0"/>
              <a:t> (</a:t>
            </a:r>
            <a:r>
              <a:rPr lang="nl-NL" dirty="0" err="1" smtClean="0"/>
              <a:t>Bounded</a:t>
            </a:r>
            <a:r>
              <a:rPr lang="nl-NL" dirty="0" smtClean="0"/>
              <a:t> </a:t>
            </a:r>
            <a:r>
              <a:rPr lang="nl-NL" dirty="0" err="1" smtClean="0"/>
              <a:t>inquiry</a:t>
            </a:r>
            <a:r>
              <a:rPr lang="nl-NL" dirty="0" smtClean="0"/>
              <a:t>)</a:t>
            </a:r>
          </a:p>
          <a:p>
            <a:pPr marL="0" lvl="0" indent="0">
              <a:buNone/>
            </a:pPr>
            <a:r>
              <a:rPr lang="nl-NL" dirty="0" smtClean="0"/>
              <a:t>Vergelijkbaar met 3, maar in dit geval wordt van de leerlingen verwacht dat ze hun eigen experiment ontwerpen en uitvoeren met weinig tot geen hulp van de docent of lab-aanwijzingen vooraf. </a:t>
            </a:r>
          </a:p>
          <a:p>
            <a:pPr marL="0" lvl="0" indent="0">
              <a:buNone/>
            </a:pPr>
            <a:r>
              <a:rPr lang="nl-NL" dirty="0" smtClean="0"/>
              <a:t>De onderzoeksvraag die beantwoord moet worden wordt aangereikt door de docent, maar leerlingen hebben de verantwoordelijkheid voor het ontwerpen en uitvoeren van het experiment. Voor dit type moeten de leerlingen over een bepaald niveau van ervaring beschikken, anders kunnen ze het spoor bijster raken.</a:t>
            </a:r>
          </a:p>
        </p:txBody>
      </p:sp>
      <p:sp>
        <p:nvSpPr>
          <p:cNvPr id="5" name="Footer Placeholder 4"/>
          <p:cNvSpPr>
            <a:spLocks noGrp="1"/>
          </p:cNvSpPr>
          <p:nvPr>
            <p:ph type="ftr" sz="quarter" idx="11"/>
          </p:nvPr>
        </p:nvSpPr>
        <p:spPr/>
        <p:txBody>
          <a:bodyPr/>
          <a:lstStyle/>
          <a:p>
            <a:pPr>
              <a:defRPr/>
            </a:pPr>
            <a:r>
              <a:rPr lang="en-US" smtClean="0"/>
              <a:t>ECENT - 16 mei 2012</a:t>
            </a:r>
            <a:endParaRPr lang="en-US"/>
          </a:p>
        </p:txBody>
      </p:sp>
      <p:sp>
        <p:nvSpPr>
          <p:cNvPr id="4" name="Slide Number Placeholder 3"/>
          <p:cNvSpPr>
            <a:spLocks noGrp="1"/>
          </p:cNvSpPr>
          <p:nvPr>
            <p:ph type="sldNum" sz="quarter" idx="12"/>
          </p:nvPr>
        </p:nvSpPr>
        <p:spPr/>
        <p:txBody>
          <a:bodyPr/>
          <a:lstStyle/>
          <a:p>
            <a:fld id="{B388A891-B6E3-447C-8626-1A8F4613EE25}" type="slidenum">
              <a:rPr lang="nl-NL" smtClean="0"/>
              <a:t>25</a:t>
            </a:fld>
            <a:endParaRPr lang="nl-NL"/>
          </a:p>
        </p:txBody>
      </p:sp>
    </p:spTree>
    <p:extLst>
      <p:ext uri="{BB962C8B-B14F-4D97-AF65-F5344CB8AC3E}">
        <p14:creationId xmlns:p14="http://schemas.microsoft.com/office/powerpoint/2010/main" val="636744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229600" cy="941388"/>
          </a:xfrm>
        </p:spPr>
        <p:txBody>
          <a:bodyPr>
            <a:normAutofit/>
          </a:bodyPr>
          <a:lstStyle/>
          <a:p>
            <a:r>
              <a:rPr lang="nl-NL" dirty="0"/>
              <a:t>Typen OL-activiteiten </a:t>
            </a:r>
            <a:r>
              <a:rPr lang="nl-NL" dirty="0" smtClean="0"/>
              <a:t>(5)</a:t>
            </a:r>
            <a:endParaRPr lang="nl-NL" dirty="0"/>
          </a:p>
        </p:txBody>
      </p:sp>
      <p:sp>
        <p:nvSpPr>
          <p:cNvPr id="3" name="Content Placeholder 2"/>
          <p:cNvSpPr>
            <a:spLocks noGrp="1"/>
          </p:cNvSpPr>
          <p:nvPr>
            <p:ph idx="1"/>
          </p:nvPr>
        </p:nvSpPr>
        <p:spPr>
          <a:xfrm>
            <a:off x="395536" y="1844824"/>
            <a:ext cx="8229600" cy="4281339"/>
          </a:xfrm>
        </p:spPr>
        <p:txBody>
          <a:bodyPr>
            <a:normAutofit/>
          </a:bodyPr>
          <a:lstStyle/>
          <a:p>
            <a:pPr marL="0" lvl="0" indent="0">
              <a:buNone/>
            </a:pPr>
            <a:r>
              <a:rPr lang="nl-NL" b="1" i="1" dirty="0" smtClean="0"/>
              <a:t>Open onderzoek</a:t>
            </a:r>
            <a:r>
              <a:rPr lang="nl-NL" i="1" dirty="0" smtClean="0"/>
              <a:t>:</a:t>
            </a:r>
            <a:r>
              <a:rPr lang="nl-NL" dirty="0" smtClean="0"/>
              <a:t> (Open </a:t>
            </a:r>
            <a:r>
              <a:rPr lang="nl-NL" dirty="0" err="1" smtClean="0"/>
              <a:t>inquiry</a:t>
            </a:r>
            <a:r>
              <a:rPr lang="nl-NL" dirty="0" smtClean="0"/>
              <a:t>)</a:t>
            </a:r>
          </a:p>
          <a:p>
            <a:pPr marL="0" lvl="0" indent="0">
              <a:buNone/>
            </a:pPr>
            <a:r>
              <a:rPr lang="nl-NL" dirty="0" smtClean="0"/>
              <a:t>Binnen een gegeven context wordt van de leerlingen verwacht dat zij hun eigen onderzoeksvragen formuleren waaruit ze een eigen onderzoek opzetten. Dit betreft gewoonlijk een onderzoeksopdracht van bovenbouwleerlingen </a:t>
            </a:r>
            <a:r>
              <a:rPr lang="nl-NL" dirty="0"/>
              <a:t>(</a:t>
            </a:r>
            <a:r>
              <a:rPr lang="nl-NL" dirty="0" smtClean="0"/>
              <a:t>praktische </a:t>
            </a:r>
            <a:r>
              <a:rPr lang="nl-NL" dirty="0"/>
              <a:t>opdracht of PWS) </a:t>
            </a:r>
            <a:r>
              <a:rPr lang="nl-NL" dirty="0" smtClean="0"/>
              <a:t>. Voorbeeld: “Een experiment opzetten voor spraakanalyse”.</a:t>
            </a:r>
            <a:endParaRPr lang="nl-NL" dirty="0"/>
          </a:p>
        </p:txBody>
      </p:sp>
      <p:sp>
        <p:nvSpPr>
          <p:cNvPr id="5" name="Footer Placeholder 4"/>
          <p:cNvSpPr>
            <a:spLocks noGrp="1"/>
          </p:cNvSpPr>
          <p:nvPr>
            <p:ph type="ftr" sz="quarter" idx="11"/>
          </p:nvPr>
        </p:nvSpPr>
        <p:spPr/>
        <p:txBody>
          <a:bodyPr/>
          <a:lstStyle/>
          <a:p>
            <a:pPr>
              <a:defRPr/>
            </a:pPr>
            <a:r>
              <a:rPr lang="en-US" smtClean="0"/>
              <a:t>ECENT - 16 mei 2012</a:t>
            </a:r>
            <a:endParaRPr lang="en-US"/>
          </a:p>
        </p:txBody>
      </p:sp>
      <p:sp>
        <p:nvSpPr>
          <p:cNvPr id="4" name="Slide Number Placeholder 3"/>
          <p:cNvSpPr>
            <a:spLocks noGrp="1"/>
          </p:cNvSpPr>
          <p:nvPr>
            <p:ph type="sldNum" sz="quarter" idx="12"/>
          </p:nvPr>
        </p:nvSpPr>
        <p:spPr/>
        <p:txBody>
          <a:bodyPr/>
          <a:lstStyle/>
          <a:p>
            <a:fld id="{B388A891-B6E3-447C-8626-1A8F4613EE25}" type="slidenum">
              <a:rPr lang="nl-NL" smtClean="0"/>
              <a:t>26</a:t>
            </a:fld>
            <a:endParaRPr lang="nl-NL"/>
          </a:p>
        </p:txBody>
      </p:sp>
    </p:spTree>
    <p:extLst>
      <p:ext uri="{BB962C8B-B14F-4D97-AF65-F5344CB8AC3E}">
        <p14:creationId xmlns:p14="http://schemas.microsoft.com/office/powerpoint/2010/main" val="636744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l-NL" dirty="0" smtClean="0"/>
              <a:t>Wat is </a:t>
            </a:r>
            <a:r>
              <a:rPr lang="nl-NL" dirty="0" smtClean="0"/>
              <a:t>ESTABLISH?</a:t>
            </a:r>
            <a:endParaRPr lang="nl-NL" dirty="0"/>
          </a:p>
        </p:txBody>
      </p:sp>
      <p:sp>
        <p:nvSpPr>
          <p:cNvPr id="2" name="Footer Placeholder 1"/>
          <p:cNvSpPr>
            <a:spLocks noGrp="1"/>
          </p:cNvSpPr>
          <p:nvPr>
            <p:ph type="ftr" sz="quarter" idx="11"/>
          </p:nvPr>
        </p:nvSpPr>
        <p:spPr/>
        <p:txBody>
          <a:bodyPr/>
          <a:lstStyle/>
          <a:p>
            <a:r>
              <a:rPr lang="nl-NL" smtClean="0"/>
              <a:t>ECENT - 16 mei 2012</a:t>
            </a:r>
            <a:endParaRPr lang="nl-NL"/>
          </a:p>
        </p:txBody>
      </p:sp>
      <p:sp>
        <p:nvSpPr>
          <p:cNvPr id="3" name="Slide Number Placeholder 2"/>
          <p:cNvSpPr>
            <a:spLocks noGrp="1"/>
          </p:cNvSpPr>
          <p:nvPr>
            <p:ph type="sldNum" sz="quarter" idx="12"/>
          </p:nvPr>
        </p:nvSpPr>
        <p:spPr/>
        <p:txBody>
          <a:bodyPr/>
          <a:lstStyle/>
          <a:p>
            <a:fld id="{B388A891-B6E3-447C-8626-1A8F4613EE25}" type="slidenum">
              <a:rPr lang="nl-NL" smtClean="0"/>
              <a:t>3</a:t>
            </a:fld>
            <a:endParaRPr lang="nl-NL"/>
          </a:p>
        </p:txBody>
      </p:sp>
    </p:spTree>
    <p:extLst>
      <p:ext uri="{BB962C8B-B14F-4D97-AF65-F5344CB8AC3E}">
        <p14:creationId xmlns:p14="http://schemas.microsoft.com/office/powerpoint/2010/main" val="2866636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229600" cy="941388"/>
          </a:xfrm>
        </p:spPr>
        <p:txBody>
          <a:bodyPr/>
          <a:lstStyle/>
          <a:p>
            <a:pPr eaLnBrk="1" hangingPunct="1">
              <a:lnSpc>
                <a:spcPct val="140000"/>
              </a:lnSpc>
            </a:pPr>
            <a:r>
              <a:rPr lang="nl-NL" sz="3600" dirty="0" smtClean="0"/>
              <a:t>Beleid Science onderwijs Europa</a:t>
            </a:r>
          </a:p>
        </p:txBody>
      </p:sp>
      <p:sp>
        <p:nvSpPr>
          <p:cNvPr id="3" name="Content Placeholder 2"/>
          <p:cNvSpPr>
            <a:spLocks noGrp="1"/>
          </p:cNvSpPr>
          <p:nvPr>
            <p:ph idx="1"/>
          </p:nvPr>
        </p:nvSpPr>
        <p:spPr>
          <a:xfrm>
            <a:off x="395536" y="1772816"/>
            <a:ext cx="8229600" cy="4209331"/>
          </a:xfrm>
        </p:spPr>
        <p:txBody>
          <a:bodyPr/>
          <a:lstStyle/>
          <a:p>
            <a:r>
              <a:rPr lang="en-US" sz="2800" dirty="0" smtClean="0"/>
              <a:t>We </a:t>
            </a:r>
            <a:r>
              <a:rPr lang="en-US" sz="2800" dirty="0" err="1" smtClean="0"/>
              <a:t>leven</a:t>
            </a:r>
            <a:r>
              <a:rPr lang="en-US" sz="2800" dirty="0" smtClean="0"/>
              <a:t> in </a:t>
            </a:r>
            <a:r>
              <a:rPr lang="en-US" sz="2800" dirty="0" err="1" smtClean="0"/>
              <a:t>een</a:t>
            </a:r>
            <a:r>
              <a:rPr lang="en-US" sz="2800" dirty="0" smtClean="0"/>
              <a:t> </a:t>
            </a:r>
            <a:r>
              <a:rPr lang="en-US" sz="2800" dirty="0" err="1" smtClean="0"/>
              <a:t>kennismaatschappij</a:t>
            </a:r>
            <a:endParaRPr lang="en-US" sz="2800" dirty="0" smtClean="0"/>
          </a:p>
          <a:p>
            <a:r>
              <a:rPr lang="en-US" sz="2800" dirty="0" err="1" smtClean="0"/>
              <a:t>Belang</a:t>
            </a:r>
            <a:r>
              <a:rPr lang="en-US" sz="2800" dirty="0" smtClean="0"/>
              <a:t> van Science </a:t>
            </a:r>
            <a:r>
              <a:rPr lang="en-US" sz="2800" dirty="0" err="1" smtClean="0"/>
              <a:t>onderwijs</a:t>
            </a:r>
            <a:endParaRPr lang="en-US" sz="2800" dirty="0" smtClean="0"/>
          </a:p>
          <a:p>
            <a:r>
              <a:rPr lang="en-US" sz="2800" dirty="0" err="1" smtClean="0"/>
              <a:t>Rocard</a:t>
            </a:r>
            <a:r>
              <a:rPr lang="en-US" sz="2800" dirty="0" smtClean="0"/>
              <a:t> rapport (2007): </a:t>
            </a:r>
            <a:r>
              <a:rPr lang="en-US" sz="2800" i="1" dirty="0" smtClean="0"/>
              <a:t>Science education now: a renewed pedagogy for the future of Europe </a:t>
            </a:r>
            <a:r>
              <a:rPr lang="en-US" sz="2800" dirty="0" err="1" smtClean="0"/>
              <a:t>pleidooi</a:t>
            </a:r>
            <a:r>
              <a:rPr lang="en-US" sz="2800" dirty="0" smtClean="0"/>
              <a:t> </a:t>
            </a:r>
            <a:r>
              <a:rPr lang="en-US" sz="2800" dirty="0" err="1" smtClean="0"/>
              <a:t>voor</a:t>
            </a:r>
            <a:r>
              <a:rPr lang="en-US" sz="2800" dirty="0" smtClean="0"/>
              <a:t> OL, met </a:t>
            </a:r>
            <a:r>
              <a:rPr lang="en-US" sz="2800" i="1" dirty="0" smtClean="0"/>
              <a:t>Pollen </a:t>
            </a:r>
            <a:r>
              <a:rPr lang="en-US" sz="2800" dirty="0" smtClean="0"/>
              <a:t>en </a:t>
            </a:r>
            <a:r>
              <a:rPr lang="en-US" sz="2800" i="1" dirty="0" smtClean="0"/>
              <a:t>Sinus Transfer</a:t>
            </a:r>
            <a:r>
              <a:rPr lang="en-US" sz="2800" dirty="0" smtClean="0"/>
              <a:t> </a:t>
            </a:r>
            <a:r>
              <a:rPr lang="en-US" sz="2800" dirty="0" err="1" smtClean="0"/>
              <a:t>als</a:t>
            </a:r>
            <a:r>
              <a:rPr lang="en-US" sz="2800" dirty="0" smtClean="0"/>
              <a:t> </a:t>
            </a:r>
            <a:r>
              <a:rPr lang="en-US" sz="2800" dirty="0" err="1" smtClean="0"/>
              <a:t>referentieprojecten</a:t>
            </a:r>
            <a:r>
              <a:rPr lang="en-US" sz="2800" dirty="0" smtClean="0"/>
              <a:t>.</a:t>
            </a:r>
          </a:p>
          <a:p>
            <a:r>
              <a:rPr lang="en-US" sz="2800" dirty="0" err="1" smtClean="0"/>
              <a:t>Leidde</a:t>
            </a:r>
            <a:r>
              <a:rPr lang="en-US" sz="2800" dirty="0" smtClean="0"/>
              <a:t> tot </a:t>
            </a:r>
            <a:r>
              <a:rPr lang="en-US" sz="2800" dirty="0" err="1" smtClean="0"/>
              <a:t>projectvoorstellen</a:t>
            </a:r>
            <a:r>
              <a:rPr lang="en-US" sz="2800" dirty="0" smtClean="0"/>
              <a:t> van de </a:t>
            </a:r>
            <a:r>
              <a:rPr lang="en-US" sz="2800" dirty="0"/>
              <a:t>EC, </a:t>
            </a:r>
            <a:r>
              <a:rPr lang="en-US" sz="2800" dirty="0" err="1"/>
              <a:t>o.a</a:t>
            </a:r>
            <a:r>
              <a:rPr lang="en-US" sz="2800" dirty="0"/>
              <a:t>. van </a:t>
            </a:r>
            <a:r>
              <a:rPr lang="en-US" sz="2800" dirty="0" smtClean="0"/>
              <a:t>ESTABLISH</a:t>
            </a:r>
            <a:endParaRPr lang="nl-NL" dirty="0"/>
          </a:p>
        </p:txBody>
      </p:sp>
      <p:sp>
        <p:nvSpPr>
          <p:cNvPr id="5" name="Footer Placeholder 4"/>
          <p:cNvSpPr>
            <a:spLocks noGrp="1"/>
          </p:cNvSpPr>
          <p:nvPr>
            <p:ph type="ftr" sz="quarter" idx="11"/>
          </p:nvPr>
        </p:nvSpPr>
        <p:spPr/>
        <p:txBody>
          <a:bodyPr/>
          <a:lstStyle/>
          <a:p>
            <a:pPr>
              <a:defRPr/>
            </a:pPr>
            <a:r>
              <a:rPr lang="en-US" smtClean="0"/>
              <a:t>ECENT - 16 mei 2012</a:t>
            </a:r>
            <a:endParaRPr lang="en-US"/>
          </a:p>
        </p:txBody>
      </p:sp>
    </p:spTree>
    <p:extLst>
      <p:ext uri="{BB962C8B-B14F-4D97-AF65-F5344CB8AC3E}">
        <p14:creationId xmlns:p14="http://schemas.microsoft.com/office/powerpoint/2010/main" val="2626281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251520" y="765175"/>
            <a:ext cx="8892480" cy="941388"/>
          </a:xfrm>
        </p:spPr>
        <p:txBody>
          <a:bodyPr/>
          <a:lstStyle/>
          <a:p>
            <a:pPr eaLnBrk="1" hangingPunct="1"/>
            <a:r>
              <a:rPr lang="en-US" sz="3600" dirty="0" err="1" smtClean="0"/>
              <a:t>Kennismaatschappij</a:t>
            </a:r>
            <a:r>
              <a:rPr lang="en-US" sz="3600" dirty="0" smtClean="0"/>
              <a:t> en Science…</a:t>
            </a:r>
          </a:p>
        </p:txBody>
      </p:sp>
      <p:sp>
        <p:nvSpPr>
          <p:cNvPr id="5124" name="Rectangle 3"/>
          <p:cNvSpPr>
            <a:spLocks noGrp="1" noChangeArrowheads="1"/>
          </p:cNvSpPr>
          <p:nvPr>
            <p:ph type="body" idx="1"/>
          </p:nvPr>
        </p:nvSpPr>
        <p:spPr>
          <a:xfrm>
            <a:off x="457200" y="1844675"/>
            <a:ext cx="8229600" cy="4176713"/>
          </a:xfrm>
        </p:spPr>
        <p:txBody>
          <a:bodyPr/>
          <a:lstStyle/>
          <a:p>
            <a:pPr eaLnBrk="1" hangingPunct="1">
              <a:lnSpc>
                <a:spcPct val="90000"/>
              </a:lnSpc>
            </a:pPr>
            <a:r>
              <a:rPr lang="nl-NL" sz="2400" dirty="0" smtClean="0"/>
              <a:t>Noodzaak voor nieuwe/innovatieve producten en diensten</a:t>
            </a:r>
          </a:p>
          <a:p>
            <a:pPr eaLnBrk="1" hangingPunct="1">
              <a:lnSpc>
                <a:spcPct val="90000"/>
              </a:lnSpc>
            </a:pPr>
            <a:r>
              <a:rPr lang="nl-NL" sz="2400" dirty="0" smtClean="0"/>
              <a:t>Arbeidspotentieel nodig in staat om kennis op een creatieve/innovatieve manier toe te passen</a:t>
            </a:r>
          </a:p>
          <a:p>
            <a:pPr eaLnBrk="1" hangingPunct="1">
              <a:lnSpc>
                <a:spcPct val="90000"/>
              </a:lnSpc>
            </a:pPr>
            <a:r>
              <a:rPr lang="nl-NL" sz="2400" dirty="0" smtClean="0"/>
              <a:t>Technische Universiteiten: studenten zijn niet in staat om met open opdrachten om te gaan. Niet getraind in divergent denken.</a:t>
            </a:r>
          </a:p>
          <a:p>
            <a:pPr eaLnBrk="1" hangingPunct="1">
              <a:lnSpc>
                <a:spcPct val="90000"/>
              </a:lnSpc>
            </a:pPr>
            <a:r>
              <a:rPr lang="nl-NL" sz="2400" dirty="0" err="1" smtClean="0"/>
              <a:t>Science</a:t>
            </a:r>
            <a:r>
              <a:rPr lang="nl-NL" sz="2400" dirty="0" smtClean="0"/>
              <a:t> is niet aantrekkelijk: studenten zien vaak niet de relevantie en de relatie met banen</a:t>
            </a:r>
          </a:p>
          <a:p>
            <a:pPr eaLnBrk="1" hangingPunct="1">
              <a:lnSpc>
                <a:spcPct val="90000"/>
              </a:lnSpc>
            </a:pPr>
            <a:r>
              <a:rPr lang="nl-NL" sz="2400" dirty="0" smtClean="0"/>
              <a:t>Verandering of verrijking van het natuurkundecurriculum is nodig om meer studenten te trekken voor Science en Techniek</a:t>
            </a:r>
            <a:endParaRPr lang="nl-NL" dirty="0" smtClean="0"/>
          </a:p>
        </p:txBody>
      </p:sp>
      <p:sp>
        <p:nvSpPr>
          <p:cNvPr id="2" name="Footer Placeholder 1"/>
          <p:cNvSpPr>
            <a:spLocks noGrp="1"/>
          </p:cNvSpPr>
          <p:nvPr>
            <p:ph type="ftr" sz="quarter" idx="11"/>
          </p:nvPr>
        </p:nvSpPr>
        <p:spPr/>
        <p:txBody>
          <a:bodyPr/>
          <a:lstStyle/>
          <a:p>
            <a:pPr>
              <a:defRPr/>
            </a:pPr>
            <a:r>
              <a:rPr lang="en-US" smtClean="0"/>
              <a:t>ECENT - 16 mei 2012</a:t>
            </a:r>
            <a:endParaRPr lang="en-US"/>
          </a:p>
        </p:txBody>
      </p:sp>
    </p:spTree>
    <p:extLst>
      <p:ext uri="{BB962C8B-B14F-4D97-AF65-F5344CB8AC3E}">
        <p14:creationId xmlns:p14="http://schemas.microsoft.com/office/powerpoint/2010/main" val="234087336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323850" y="908050"/>
            <a:ext cx="8229600" cy="941388"/>
          </a:xfrm>
        </p:spPr>
        <p:txBody>
          <a:bodyPr/>
          <a:lstStyle/>
          <a:p>
            <a:pPr eaLnBrk="1" hangingPunct="1"/>
            <a:r>
              <a:rPr lang="nl-NL" dirty="0" smtClean="0"/>
              <a:t>Maar…</a:t>
            </a:r>
          </a:p>
        </p:txBody>
      </p:sp>
      <p:sp>
        <p:nvSpPr>
          <p:cNvPr id="6148" name="Rectangle 3"/>
          <p:cNvSpPr>
            <a:spLocks noGrp="1" noChangeArrowheads="1"/>
          </p:cNvSpPr>
          <p:nvPr>
            <p:ph type="body" idx="1"/>
          </p:nvPr>
        </p:nvSpPr>
        <p:spPr>
          <a:xfrm>
            <a:off x="323850" y="2133600"/>
            <a:ext cx="8229600" cy="3815680"/>
          </a:xfrm>
        </p:spPr>
        <p:txBody>
          <a:bodyPr/>
          <a:lstStyle/>
          <a:p>
            <a:pPr eaLnBrk="1" hangingPunct="1"/>
            <a:r>
              <a:rPr lang="nl-NL" sz="2800" dirty="0" smtClean="0"/>
              <a:t>Veel leerlingen beginnen al op 13/14 jarige leeftijd een aversie tegen science te krijgen</a:t>
            </a:r>
          </a:p>
          <a:p>
            <a:pPr eaLnBrk="1" hangingPunct="1"/>
            <a:r>
              <a:rPr lang="nl-NL" sz="2800" dirty="0" smtClean="0"/>
              <a:t>Laag aantal aanmeldingen bij universiteiten</a:t>
            </a:r>
          </a:p>
          <a:p>
            <a:pPr eaLnBrk="1" hangingPunct="1"/>
            <a:r>
              <a:rPr lang="nl-NL" sz="2800" dirty="0" smtClean="0"/>
              <a:t>Gebrek aan Science-docenten, m.n. met universitaire achtergrond</a:t>
            </a:r>
          </a:p>
        </p:txBody>
      </p:sp>
      <p:sp>
        <p:nvSpPr>
          <p:cNvPr id="2" name="Footer Placeholder 1"/>
          <p:cNvSpPr>
            <a:spLocks noGrp="1"/>
          </p:cNvSpPr>
          <p:nvPr>
            <p:ph type="ftr" sz="quarter" idx="11"/>
          </p:nvPr>
        </p:nvSpPr>
        <p:spPr/>
        <p:txBody>
          <a:bodyPr/>
          <a:lstStyle/>
          <a:p>
            <a:pPr>
              <a:defRPr/>
            </a:pPr>
            <a:r>
              <a:rPr lang="en-US" smtClean="0"/>
              <a:t>ECENT - 16 mei 2012</a:t>
            </a:r>
            <a:endParaRPr lang="en-US"/>
          </a:p>
        </p:txBody>
      </p:sp>
    </p:spTree>
    <p:extLst>
      <p:ext uri="{BB962C8B-B14F-4D97-AF65-F5344CB8AC3E}">
        <p14:creationId xmlns:p14="http://schemas.microsoft.com/office/powerpoint/2010/main" val="3542431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a:xfrm>
            <a:off x="395536" y="404664"/>
            <a:ext cx="8229600" cy="941388"/>
          </a:xfrm>
        </p:spPr>
        <p:txBody>
          <a:bodyPr/>
          <a:lstStyle/>
          <a:p>
            <a:r>
              <a:rPr lang="nl-NL" sz="3200" dirty="0" smtClean="0"/>
              <a:t>Opvolging van </a:t>
            </a:r>
            <a:r>
              <a:rPr lang="nl-NL" sz="3200" dirty="0" err="1" smtClean="0"/>
              <a:t>Rocard</a:t>
            </a:r>
            <a:r>
              <a:rPr lang="nl-NL" sz="3200" dirty="0" smtClean="0"/>
              <a:t> rapport</a:t>
            </a:r>
            <a:endParaRPr lang="nl-NL" sz="3200" dirty="0"/>
          </a:p>
        </p:txBody>
      </p:sp>
      <p:sp>
        <p:nvSpPr>
          <p:cNvPr id="371715" name="Rectangle 3"/>
          <p:cNvSpPr>
            <a:spLocks noGrp="1" noChangeArrowheads="1"/>
          </p:cNvSpPr>
          <p:nvPr>
            <p:ph type="body" idx="1"/>
          </p:nvPr>
        </p:nvSpPr>
        <p:spPr>
          <a:xfrm>
            <a:off x="395536" y="1700808"/>
            <a:ext cx="8229600" cy="4176464"/>
          </a:xfrm>
        </p:spPr>
        <p:txBody>
          <a:bodyPr/>
          <a:lstStyle/>
          <a:p>
            <a:r>
              <a:rPr lang="nl-NL" sz="2400" dirty="0" smtClean="0"/>
              <a:t>EC-projectvoorstellen voor grotere projecten:</a:t>
            </a:r>
            <a:endParaRPr lang="nl-NL" sz="2400" dirty="0"/>
          </a:p>
          <a:p>
            <a:pPr lvl="1"/>
            <a:r>
              <a:rPr lang="nl-NL" sz="2000" dirty="0"/>
              <a:t>S-TEEM</a:t>
            </a:r>
          </a:p>
          <a:p>
            <a:pPr lvl="1"/>
            <a:r>
              <a:rPr lang="nl-NL" sz="2000" dirty="0"/>
              <a:t>Fibonacci</a:t>
            </a:r>
          </a:p>
          <a:p>
            <a:pPr lvl="1"/>
            <a:r>
              <a:rPr lang="nl-NL" sz="2000" dirty="0" err="1">
                <a:solidFill>
                  <a:srgbClr val="FF0000"/>
                </a:solidFill>
              </a:rPr>
              <a:t>Establish</a:t>
            </a:r>
            <a:endParaRPr lang="nl-NL" sz="2000" dirty="0">
              <a:solidFill>
                <a:srgbClr val="FF0000"/>
              </a:solidFill>
            </a:endParaRPr>
          </a:p>
          <a:p>
            <a:pPr lvl="1"/>
            <a:r>
              <a:rPr lang="nl-NL" sz="2000" dirty="0" err="1" smtClean="0"/>
              <a:t>Pathway</a:t>
            </a:r>
            <a:endParaRPr lang="nl-NL" sz="2000" dirty="0" smtClean="0"/>
          </a:p>
          <a:p>
            <a:r>
              <a:rPr lang="en-US" sz="2400" dirty="0" smtClean="0"/>
              <a:t>Focus op </a:t>
            </a:r>
            <a:r>
              <a:rPr lang="nl-NL" sz="2400" dirty="0" smtClean="0"/>
              <a:t>de docenten, en op een verschuiving naar Onderzoekend Leren</a:t>
            </a:r>
            <a:endParaRPr lang="nl-NL" sz="2400" dirty="0"/>
          </a:p>
        </p:txBody>
      </p:sp>
      <p:sp>
        <p:nvSpPr>
          <p:cNvPr id="2" name="Footer Placeholder 1"/>
          <p:cNvSpPr>
            <a:spLocks noGrp="1"/>
          </p:cNvSpPr>
          <p:nvPr>
            <p:ph type="ftr" sz="quarter" idx="11"/>
          </p:nvPr>
        </p:nvSpPr>
        <p:spPr/>
        <p:txBody>
          <a:bodyPr/>
          <a:lstStyle/>
          <a:p>
            <a:pPr>
              <a:defRPr/>
            </a:pPr>
            <a:r>
              <a:rPr lang="en-US" smtClean="0"/>
              <a:t>ECENT - 16 mei 2012</a:t>
            </a:r>
            <a:endParaRPr lang="en-US"/>
          </a:p>
        </p:txBody>
      </p:sp>
    </p:spTree>
    <p:extLst>
      <p:ext uri="{BB962C8B-B14F-4D97-AF65-F5344CB8AC3E}">
        <p14:creationId xmlns:p14="http://schemas.microsoft.com/office/powerpoint/2010/main" val="2280297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Placeholder 4" descr="Establish Logo.jpg"/>
          <p:cNvPicPr>
            <a:picLocks noGrp="1" noChangeAspect="1"/>
          </p:cNvPicPr>
          <p:nvPr>
            <p:ph idx="1"/>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4749822" y="1951720"/>
            <a:ext cx="3106812" cy="2629408"/>
          </a:xfrm>
        </p:spPr>
      </p:pic>
      <p:sp>
        <p:nvSpPr>
          <p:cNvPr id="6148" name="Title 5"/>
          <p:cNvSpPr>
            <a:spLocks noGrp="1"/>
          </p:cNvSpPr>
          <p:nvPr>
            <p:ph type="title"/>
          </p:nvPr>
        </p:nvSpPr>
        <p:spPr>
          <a:xfrm>
            <a:off x="323528" y="548680"/>
            <a:ext cx="8229600" cy="639763"/>
          </a:xfrm>
        </p:spPr>
        <p:txBody>
          <a:bodyPr/>
          <a:lstStyle/>
          <a:p>
            <a:pPr eaLnBrk="1" hangingPunct="1">
              <a:buFont typeface="Arial" charset="0"/>
              <a:buNone/>
            </a:pPr>
            <a:r>
              <a:rPr lang="en-IE" sz="3200" kern="1200" dirty="0">
                <a:solidFill>
                  <a:schemeClr val="tx2"/>
                </a:solidFill>
              </a:rPr>
              <a:t>Het ESTABLISH project</a:t>
            </a:r>
          </a:p>
        </p:txBody>
      </p:sp>
      <p:sp>
        <p:nvSpPr>
          <p:cNvPr id="13" name="Rounded Rectangle 12"/>
          <p:cNvSpPr/>
          <p:nvPr/>
        </p:nvSpPr>
        <p:spPr>
          <a:xfrm>
            <a:off x="571472" y="1412776"/>
            <a:ext cx="3928520" cy="4659430"/>
          </a:xfrm>
          <a:prstGeom prst="roundRect">
            <a:avLst/>
          </a:prstGeom>
        </p:spPr>
        <p:style>
          <a:lnRef idx="0">
            <a:schemeClr val="accent6"/>
          </a:lnRef>
          <a:fillRef idx="3">
            <a:schemeClr val="accent6"/>
          </a:fillRef>
          <a:effectRef idx="3">
            <a:schemeClr val="accent6"/>
          </a:effectRef>
          <a:fontRef idx="minor">
            <a:schemeClr val="lt1"/>
          </a:fontRef>
        </p:style>
        <p:txBody>
          <a:bodyPr anchor="ctr"/>
          <a:lstStyle/>
          <a:p>
            <a:pPr fontAlgn="auto">
              <a:lnSpc>
                <a:spcPct val="114000"/>
              </a:lnSpc>
              <a:spcBef>
                <a:spcPts val="0"/>
              </a:spcBef>
              <a:spcAft>
                <a:spcPts val="0"/>
              </a:spcAft>
              <a:defRPr/>
            </a:pPr>
            <a:r>
              <a:rPr lang="nl-NL" dirty="0" smtClean="0">
                <a:solidFill>
                  <a:schemeClr val="bg1"/>
                </a:solidFill>
                <a:latin typeface="Calibri" pitchFamily="34" charset="0"/>
              </a:rPr>
              <a:t>Het doel van ESTABLISH is de verspreiding en het gebruik van onderzoekend-leren (OL) als leermethode voor het bètaonderwijs voor leerlingen (12-18 jaar) in het Voortgezet Onderwijs op grote schaal in Europa </a:t>
            </a:r>
            <a:r>
              <a:rPr lang="nl-NL" b="1" dirty="0" smtClean="0">
                <a:solidFill>
                  <a:schemeClr val="bg1"/>
                </a:solidFill>
                <a:latin typeface="Calibri" pitchFamily="34" charset="0"/>
              </a:rPr>
              <a:t>door het creëren van authentieke </a:t>
            </a:r>
            <a:r>
              <a:rPr lang="nl-NL" b="1" dirty="0" err="1" smtClean="0">
                <a:solidFill>
                  <a:schemeClr val="bg1"/>
                </a:solidFill>
                <a:latin typeface="Calibri" pitchFamily="34" charset="0"/>
              </a:rPr>
              <a:t>leer-omgevingen</a:t>
            </a:r>
            <a:r>
              <a:rPr lang="nl-NL" b="1" dirty="0" smtClean="0">
                <a:solidFill>
                  <a:schemeClr val="bg1"/>
                </a:solidFill>
                <a:latin typeface="Calibri" pitchFamily="34" charset="0"/>
              </a:rPr>
              <a:t> </a:t>
            </a:r>
            <a:r>
              <a:rPr lang="nl-NL" b="1" dirty="0" smtClean="0">
                <a:solidFill>
                  <a:schemeClr val="bg1"/>
                </a:solidFill>
                <a:latin typeface="Calibri" pitchFamily="34" charset="0"/>
              </a:rPr>
              <a:t>en het betrekken van alle belanghebbenden bij het bevorderen van veranderingen in de klas.</a:t>
            </a:r>
            <a:endParaRPr lang="en-IE" b="1" dirty="0">
              <a:solidFill>
                <a:schemeClr val="bg1"/>
              </a:solidFill>
              <a:latin typeface="Calibri" pitchFamily="34" charset="0"/>
            </a:endParaRPr>
          </a:p>
        </p:txBody>
      </p:sp>
      <p:sp>
        <p:nvSpPr>
          <p:cNvPr id="3" name="Footer Placeholder 2"/>
          <p:cNvSpPr>
            <a:spLocks noGrp="1"/>
          </p:cNvSpPr>
          <p:nvPr>
            <p:ph type="ftr" sz="quarter" idx="14"/>
          </p:nvPr>
        </p:nvSpPr>
        <p:spPr/>
        <p:txBody>
          <a:bodyPr/>
          <a:lstStyle/>
          <a:p>
            <a:pPr>
              <a:defRPr/>
            </a:pPr>
            <a:r>
              <a:rPr lang="en-US" smtClean="0"/>
              <a:t>ECENT - 16 mei 2012</a:t>
            </a:r>
            <a:endParaRPr lang="en-US"/>
          </a:p>
        </p:txBody>
      </p:sp>
      <p:sp>
        <p:nvSpPr>
          <p:cNvPr id="6" name="Text Placeholder 15"/>
          <p:cNvSpPr txBox="1">
            <a:spLocks/>
          </p:cNvSpPr>
          <p:nvPr/>
        </p:nvSpPr>
        <p:spPr bwMode="auto">
          <a:xfrm>
            <a:off x="4211960" y="4581128"/>
            <a:ext cx="4182537" cy="791418"/>
          </a:xfrm>
          <a:prstGeom prst="rect">
            <a:avLst/>
          </a:prstGeom>
          <a:noFill/>
          <a:ln w="9525">
            <a:noFill/>
            <a:miter lim="800000"/>
            <a:headEnd/>
            <a:tailEnd/>
          </a:ln>
        </p:spPr>
        <p:txBody>
          <a:bodyPr>
            <a:normAutofit/>
          </a:bodyPr>
          <a:lstStyle/>
          <a:p>
            <a:pPr marL="342900" indent="-342900" algn="l">
              <a:spcBef>
                <a:spcPct val="20000"/>
              </a:spcBef>
              <a:buClr>
                <a:srgbClr val="232D47"/>
              </a:buClr>
              <a:buSzPct val="70000"/>
              <a:buFont typeface="Arial" pitchFamily="34" charset="0"/>
              <a:buChar char="•"/>
              <a:defRPr/>
            </a:pPr>
            <a:r>
              <a:rPr lang="nl-NL" sz="2400" dirty="0" smtClean="0">
                <a:solidFill>
                  <a:schemeClr val="tx1"/>
                </a:solidFill>
                <a:hlinkClick r:id="rId5"/>
              </a:rPr>
              <a:t>http://www.establish-fp7.eu</a:t>
            </a:r>
            <a:r>
              <a:rPr lang="nl-NL" sz="2400" dirty="0" smtClean="0">
                <a:solidFill>
                  <a:schemeClr val="tx1"/>
                </a:solidFill>
              </a:rPr>
              <a:t> </a:t>
            </a:r>
            <a:endParaRPr lang="nl-NL" sz="2400" dirty="0">
              <a:solidFill>
                <a:schemeClr val="tx1"/>
              </a:solidFill>
              <a:latin typeface="Calibri" pitchFamily="34" charset="0"/>
              <a:cs typeface="Segoe UI" pitchFamily="34" charset="0"/>
            </a:endParaRPr>
          </a:p>
        </p:txBody>
      </p:sp>
    </p:spTree>
    <p:custDataLst>
      <p:tags r:id="rId1"/>
    </p:custDataLst>
    <p:extLst>
      <p:ext uri="{BB962C8B-B14F-4D97-AF65-F5344CB8AC3E}">
        <p14:creationId xmlns:p14="http://schemas.microsoft.com/office/powerpoint/2010/main" val="355167156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2" descr="D:\Documents and Settings\dcu\My Documents\ESTABLISH\Workpackages\WP 8 Promotion\FP7-Capacities logos\colour\FP7-cap-RG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 y="6002338"/>
            <a:ext cx="6794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3" descr="flag_2color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3000" y="6000750"/>
            <a:ext cx="817563"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9221" name="Picture 34" descr="AG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550" y="620713"/>
            <a:ext cx="314325" cy="425450"/>
          </a:xfrm>
          <a:prstGeom prst="rect">
            <a:avLst/>
          </a:prstGeom>
          <a:solidFill>
            <a:schemeClr val="bg1"/>
          </a:solidFill>
          <a:ln>
            <a:noFill/>
          </a:ln>
          <a:extLst>
            <a:ext uri="{91240B29-F687-4F45-9708-019B960494DF}">
              <a14:hiddenLine xmlns:a14="http://schemas.microsoft.com/office/drawing/2010/main" w="9525" algn="in">
                <a:solidFill>
                  <a:srgbClr val="000000"/>
                </a:solidFill>
                <a:miter lim="800000"/>
                <a:headEnd/>
                <a:tailEnd/>
              </a14:hiddenLine>
            </a:ext>
          </a:extLst>
        </p:spPr>
      </p:pic>
      <p:pic>
        <p:nvPicPr>
          <p:cNvPr id="9222" name="Picture 35" descr="UCY emblem"/>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75463" y="1341438"/>
            <a:ext cx="42068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9223" name="Picture 36" descr="UmU"/>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6375" y="549275"/>
            <a:ext cx="5143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9224" name="Picture 38" descr="CUNI"/>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71775" y="549275"/>
            <a:ext cx="55086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9225" name="Picture 39" descr="AL"/>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03800" y="765175"/>
            <a:ext cx="50800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9226" name="Picture 40" descr="UPJS"/>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308850" y="1628775"/>
            <a:ext cx="525463"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9227" name="Picture 41" descr="COUO"/>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419475" y="620713"/>
            <a:ext cx="7143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9228" name="Picture 43" descr="TARTU"/>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11638" y="620713"/>
            <a:ext cx="53498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9229" name="Picture 44" descr="UNIP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95963" y="952500"/>
            <a:ext cx="4937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9230" name="Picture 45" descr="MAH logo MIM_cmyk1"/>
          <p:cNvPicPr>
            <a:picLocks noChangeAspect="1" noChangeArrowheads="1"/>
          </p:cNvPicPr>
          <p:nvPr/>
        </p:nvPicPr>
        <p:blipFill>
          <a:blip r:embed="rId14" cstate="print">
            <a:extLst>
              <a:ext uri="{28A0092B-C50C-407E-A947-70E740481C1C}">
                <a14:useLocalDpi xmlns:a14="http://schemas.microsoft.com/office/drawing/2010/main" val="0"/>
              </a:ext>
            </a:extLst>
          </a:blip>
          <a:srcRect b="35707"/>
          <a:stretch>
            <a:fillRect/>
          </a:stretch>
        </p:blipFill>
        <p:spPr bwMode="auto">
          <a:xfrm>
            <a:off x="7812088" y="1916113"/>
            <a:ext cx="554037"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9231" name="Picture 46" descr="IPN"/>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443663" y="1125538"/>
            <a:ext cx="392112"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9232" name="Picture 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195513" y="549275"/>
            <a:ext cx="328612"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9233" name="Picture 3" descr="D:\Documents and Settings\dcu\My Documents\My Pictures\DCU Logos\DCU_logo_2col.jpg"/>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79388" y="765175"/>
            <a:ext cx="6350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
          <p:cNvGrpSpPr/>
          <p:nvPr/>
        </p:nvGrpSpPr>
        <p:grpSpPr>
          <a:xfrm>
            <a:off x="4852430" y="2348880"/>
            <a:ext cx="4112058" cy="3810711"/>
            <a:chOff x="4276292" y="2205038"/>
            <a:chExt cx="4112058" cy="3810711"/>
          </a:xfrm>
        </p:grpSpPr>
        <p:grpSp>
          <p:nvGrpSpPr>
            <p:cNvPr id="9218" name="Group 56"/>
            <p:cNvGrpSpPr>
              <a:grpSpLocks/>
            </p:cNvGrpSpPr>
            <p:nvPr/>
          </p:nvGrpSpPr>
          <p:grpSpPr bwMode="auto">
            <a:xfrm>
              <a:off x="5364163" y="2205038"/>
              <a:ext cx="3024187" cy="3019425"/>
              <a:chOff x="5848698" y="1709640"/>
              <a:chExt cx="3223859" cy="3278877"/>
            </a:xfrm>
          </p:grpSpPr>
          <p:sp>
            <p:nvSpPr>
              <p:cNvPr id="27" name="Isosceles Triangle 26"/>
              <p:cNvSpPr/>
              <p:nvPr/>
            </p:nvSpPr>
            <p:spPr>
              <a:xfrm rot="13038114">
                <a:off x="6183776" y="3576634"/>
                <a:ext cx="377386" cy="1411883"/>
              </a:xfrm>
              <a:prstGeom prst="triangle">
                <a:avLst>
                  <a:gd name="adj" fmla="val 67259"/>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E" sz="1400"/>
              </a:p>
            </p:txBody>
          </p:sp>
          <p:sp>
            <p:nvSpPr>
              <p:cNvPr id="26" name="Oval 25"/>
              <p:cNvSpPr/>
              <p:nvPr/>
            </p:nvSpPr>
            <p:spPr>
              <a:xfrm>
                <a:off x="6214238" y="1785492"/>
                <a:ext cx="2716165" cy="2715158"/>
              </a:xfrm>
              <a:prstGeom prst="ellipse">
                <a:avLst/>
              </a:prstGeom>
              <a:solidFill>
                <a:srgbClr val="A2BF29"/>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E" sz="1400"/>
              </a:p>
            </p:txBody>
          </p:sp>
          <p:sp>
            <p:nvSpPr>
              <p:cNvPr id="30" name="TextBox 29"/>
              <p:cNvSpPr txBox="1"/>
              <p:nvPr/>
            </p:nvSpPr>
            <p:spPr>
              <a:xfrm rot="19033088">
                <a:off x="5848698" y="1940644"/>
                <a:ext cx="1866623" cy="915396"/>
              </a:xfrm>
              <a:prstGeom prst="rect">
                <a:avLst/>
              </a:prstGeom>
            </p:spPr>
            <p:txBody>
              <a:bodyPr wrap="none" anchor="ctr">
                <a:normAutofit/>
              </a:bodyPr>
              <a:lstStyle/>
              <a:p>
                <a:pPr algn="ctr" fontAlgn="auto">
                  <a:spcAft>
                    <a:spcPts val="0"/>
                  </a:spcAft>
                  <a:defRPr/>
                </a:pPr>
                <a:r>
                  <a:rPr lang="en-IE" sz="1000" dirty="0">
                    <a:latin typeface="Calibri" pitchFamily="34" charset="0"/>
                    <a:ea typeface="+mj-ea"/>
                    <a:cs typeface="+mj-cs"/>
                  </a:rPr>
                  <a:t>Science Education </a:t>
                </a:r>
              </a:p>
              <a:p>
                <a:pPr algn="ctr" fontAlgn="auto">
                  <a:spcAft>
                    <a:spcPts val="0"/>
                  </a:spcAft>
                  <a:defRPr/>
                </a:pPr>
                <a:r>
                  <a:rPr lang="en-IE" sz="1000" dirty="0">
                    <a:latin typeface="Calibri" pitchFamily="34" charset="0"/>
                    <a:ea typeface="+mj-ea"/>
                    <a:cs typeface="+mj-cs"/>
                  </a:rPr>
                  <a:t>Researchers</a:t>
                </a:r>
              </a:p>
            </p:txBody>
          </p:sp>
          <p:sp>
            <p:nvSpPr>
              <p:cNvPr id="31" name="TextBox 30"/>
              <p:cNvSpPr txBox="1"/>
              <p:nvPr/>
            </p:nvSpPr>
            <p:spPr>
              <a:xfrm rot="1035257">
                <a:off x="7033318" y="1709640"/>
                <a:ext cx="1864931" cy="913672"/>
              </a:xfrm>
              <a:prstGeom prst="rect">
                <a:avLst/>
              </a:prstGeom>
            </p:spPr>
            <p:txBody>
              <a:bodyPr wrap="none" anchor="ctr">
                <a:normAutofit/>
              </a:bodyPr>
              <a:lstStyle/>
              <a:p>
                <a:pPr algn="ctr" fontAlgn="auto">
                  <a:spcAft>
                    <a:spcPts val="0"/>
                  </a:spcAft>
                  <a:defRPr/>
                </a:pPr>
                <a:r>
                  <a:rPr lang="en-IE" sz="1000" dirty="0">
                    <a:latin typeface="Calibri" pitchFamily="34" charset="0"/>
                    <a:ea typeface="+mj-ea"/>
                    <a:cs typeface="+mj-cs"/>
                  </a:rPr>
                  <a:t>Teacher Educators</a:t>
                </a:r>
              </a:p>
              <a:p>
                <a:pPr algn="ctr" fontAlgn="auto">
                  <a:spcAft>
                    <a:spcPts val="0"/>
                  </a:spcAft>
                  <a:defRPr/>
                </a:pPr>
                <a:endParaRPr lang="en-IE" sz="1000" dirty="0">
                  <a:latin typeface="Calibri" pitchFamily="34" charset="0"/>
                  <a:ea typeface="+mj-ea"/>
                  <a:cs typeface="+mj-cs"/>
                </a:endParaRPr>
              </a:p>
            </p:txBody>
          </p:sp>
          <p:sp>
            <p:nvSpPr>
              <p:cNvPr id="34" name="TextBox 33"/>
              <p:cNvSpPr txBox="1"/>
              <p:nvPr/>
            </p:nvSpPr>
            <p:spPr>
              <a:xfrm rot="3353108">
                <a:off x="5666603" y="3286083"/>
                <a:ext cx="1865271" cy="915543"/>
              </a:xfrm>
              <a:prstGeom prst="rect">
                <a:avLst/>
              </a:prstGeom>
            </p:spPr>
            <p:txBody>
              <a:bodyPr wrap="none" anchor="ctr">
                <a:normAutofit/>
              </a:bodyPr>
              <a:lstStyle/>
              <a:p>
                <a:pPr algn="ctr" fontAlgn="auto">
                  <a:spcAft>
                    <a:spcPts val="0"/>
                  </a:spcAft>
                  <a:defRPr/>
                </a:pPr>
                <a:r>
                  <a:rPr lang="en-IE" sz="1000" dirty="0">
                    <a:latin typeface="Calibri" pitchFamily="34" charset="0"/>
                    <a:ea typeface="+mj-ea"/>
                    <a:cs typeface="+mj-cs"/>
                  </a:rPr>
                  <a:t>Policy Makers</a:t>
                </a:r>
              </a:p>
              <a:p>
                <a:pPr algn="ctr" fontAlgn="auto">
                  <a:spcAft>
                    <a:spcPts val="0"/>
                  </a:spcAft>
                  <a:defRPr/>
                </a:pPr>
                <a:endParaRPr lang="en-IE" sz="1000" dirty="0">
                  <a:latin typeface="Calibri" pitchFamily="34" charset="0"/>
                  <a:ea typeface="+mj-ea"/>
                  <a:cs typeface="+mj-cs"/>
                </a:endParaRPr>
              </a:p>
            </p:txBody>
          </p:sp>
          <p:sp>
            <p:nvSpPr>
              <p:cNvPr id="28" name="Oval 27"/>
              <p:cNvSpPr/>
              <p:nvPr/>
            </p:nvSpPr>
            <p:spPr>
              <a:xfrm>
                <a:off x="6672855" y="2244052"/>
                <a:ext cx="1798931" cy="1799762"/>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E" sz="1400"/>
              </a:p>
            </p:txBody>
          </p:sp>
          <p:sp>
            <p:nvSpPr>
              <p:cNvPr id="29" name="Oval 28"/>
              <p:cNvSpPr/>
              <p:nvPr/>
            </p:nvSpPr>
            <p:spPr>
              <a:xfrm>
                <a:off x="6942396" y="2513248"/>
                <a:ext cx="1260000" cy="1260000"/>
              </a:xfrm>
              <a:prstGeom prst="ellipse">
                <a:avLst/>
              </a:prstGeom>
              <a:gradFill>
                <a:gsLst>
                  <a:gs pos="0">
                    <a:schemeClr val="bg1">
                      <a:lumMod val="95000"/>
                    </a:schemeClr>
                  </a:gs>
                  <a:gs pos="50000">
                    <a:srgbClr val="3A4A97">
                      <a:tint val="44500"/>
                      <a:satMod val="160000"/>
                    </a:srgbClr>
                  </a:gs>
                  <a:gs pos="100000">
                    <a:srgbClr val="3A4A97">
                      <a:tint val="23500"/>
                      <a:satMod val="160000"/>
                    </a:srgbClr>
                  </a:gs>
                  <a:gs pos="100000">
                    <a:srgbClr val="3A4A97">
                      <a:tint val="23500"/>
                      <a:satMod val="160000"/>
                    </a:srgbClr>
                  </a:gs>
                  <a:gs pos="100000">
                    <a:srgbClr val="3A4A97">
                      <a:tint val="23500"/>
                      <a:satMod val="160000"/>
                    </a:srgbClr>
                  </a:gs>
                  <a:gs pos="100000">
                    <a:srgbClr val="3A4A97">
                      <a:tint val="23500"/>
                      <a:satMod val="160000"/>
                    </a:srgbClr>
                  </a:gs>
                  <a:gs pos="100000">
                    <a:srgbClr val="3A4A97">
                      <a:tint val="23500"/>
                      <a:satMod val="160000"/>
                    </a:srgbClr>
                  </a:gs>
                </a:gsLst>
                <a:path path="circle">
                  <a:fillToRect l="50000" t="50000" r="50000" b="50000"/>
                </a:path>
              </a:gra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E" sz="1400"/>
              </a:p>
            </p:txBody>
          </p:sp>
          <p:sp>
            <p:nvSpPr>
              <p:cNvPr id="32" name="TextBox 31"/>
              <p:cNvSpPr txBox="1"/>
              <p:nvPr/>
            </p:nvSpPr>
            <p:spPr>
              <a:xfrm rot="5142402">
                <a:off x="7682135" y="2724072"/>
                <a:ext cx="1866994" cy="913850"/>
              </a:xfrm>
              <a:prstGeom prst="rect">
                <a:avLst/>
              </a:prstGeom>
            </p:spPr>
            <p:txBody>
              <a:bodyPr wrap="none" anchor="ctr">
                <a:normAutofit/>
              </a:bodyPr>
              <a:lstStyle/>
              <a:p>
                <a:pPr algn="ctr" fontAlgn="auto">
                  <a:spcAft>
                    <a:spcPts val="0"/>
                  </a:spcAft>
                  <a:defRPr/>
                </a:pPr>
                <a:r>
                  <a:rPr lang="en-IE" sz="1000" dirty="0">
                    <a:latin typeface="Calibri" pitchFamily="34" charset="0"/>
                    <a:ea typeface="+mj-ea"/>
                    <a:cs typeface="+mj-cs"/>
                  </a:rPr>
                  <a:t>Parents</a:t>
                </a:r>
              </a:p>
              <a:p>
                <a:pPr algn="ctr" fontAlgn="auto">
                  <a:spcAft>
                    <a:spcPts val="0"/>
                  </a:spcAft>
                  <a:defRPr/>
                </a:pPr>
                <a:endParaRPr lang="en-IE" sz="1000" dirty="0">
                  <a:latin typeface="Calibri" pitchFamily="34" charset="0"/>
                  <a:ea typeface="+mj-ea"/>
                  <a:cs typeface="+mj-cs"/>
                </a:endParaRPr>
              </a:p>
            </p:txBody>
          </p:sp>
          <p:sp>
            <p:nvSpPr>
              <p:cNvPr id="33" name="TextBox 32"/>
              <p:cNvSpPr txBox="1"/>
              <p:nvPr/>
            </p:nvSpPr>
            <p:spPr>
              <a:xfrm rot="20785370">
                <a:off x="6982549" y="3849012"/>
                <a:ext cx="1866623" cy="915397"/>
              </a:xfrm>
              <a:prstGeom prst="rect">
                <a:avLst/>
              </a:prstGeom>
            </p:spPr>
            <p:txBody>
              <a:bodyPr wrap="none" anchor="ctr">
                <a:normAutofit/>
              </a:bodyPr>
              <a:lstStyle/>
              <a:p>
                <a:pPr algn="ctr" fontAlgn="auto">
                  <a:spcAft>
                    <a:spcPts val="0"/>
                  </a:spcAft>
                  <a:defRPr/>
                </a:pPr>
                <a:r>
                  <a:rPr lang="en-IE" sz="1000" dirty="0">
                    <a:latin typeface="Calibri" pitchFamily="34" charset="0"/>
                    <a:ea typeface="+mj-ea"/>
                    <a:cs typeface="+mj-cs"/>
                  </a:rPr>
                  <a:t>Scientific &amp; Industrial </a:t>
                </a:r>
              </a:p>
              <a:p>
                <a:pPr algn="ctr" fontAlgn="auto">
                  <a:spcAft>
                    <a:spcPts val="0"/>
                  </a:spcAft>
                  <a:defRPr/>
                </a:pPr>
                <a:r>
                  <a:rPr lang="en-IE" sz="1000" dirty="0">
                    <a:latin typeface="Calibri" pitchFamily="34" charset="0"/>
                    <a:ea typeface="+mj-ea"/>
                    <a:cs typeface="+mj-cs"/>
                  </a:rPr>
                  <a:t>Communities</a:t>
                </a:r>
              </a:p>
              <a:p>
                <a:pPr algn="ctr" fontAlgn="auto">
                  <a:spcAft>
                    <a:spcPts val="0"/>
                  </a:spcAft>
                  <a:defRPr/>
                </a:pPr>
                <a:endParaRPr lang="en-IE" sz="1000" dirty="0">
                  <a:latin typeface="Calibri" pitchFamily="34" charset="0"/>
                  <a:ea typeface="+mj-ea"/>
                  <a:cs typeface="+mj-cs"/>
                </a:endParaRPr>
              </a:p>
            </p:txBody>
          </p:sp>
          <p:sp>
            <p:nvSpPr>
              <p:cNvPr id="35" name="TextBox 34"/>
              <p:cNvSpPr txBox="1"/>
              <p:nvPr/>
            </p:nvSpPr>
            <p:spPr>
              <a:xfrm>
                <a:off x="6644086" y="2571595"/>
                <a:ext cx="1866623" cy="572338"/>
              </a:xfrm>
              <a:prstGeom prst="rect">
                <a:avLst/>
              </a:prstGeom>
            </p:spPr>
            <p:txBody>
              <a:bodyPr wrap="none" anchor="ctr">
                <a:normAutofit/>
              </a:bodyPr>
              <a:lstStyle/>
              <a:p>
                <a:pPr algn="ctr" fontAlgn="auto">
                  <a:spcAft>
                    <a:spcPts val="0"/>
                  </a:spcAft>
                  <a:defRPr/>
                </a:pPr>
                <a:r>
                  <a:rPr lang="en-IE" sz="1100" b="1" dirty="0">
                    <a:latin typeface="Calibri" pitchFamily="34" charset="0"/>
                    <a:ea typeface="+mj-ea"/>
                    <a:cs typeface="+mj-cs"/>
                  </a:rPr>
                  <a:t>TEACHERS</a:t>
                </a:r>
              </a:p>
              <a:p>
                <a:pPr algn="ctr" fontAlgn="auto">
                  <a:spcAft>
                    <a:spcPts val="0"/>
                  </a:spcAft>
                  <a:defRPr/>
                </a:pPr>
                <a:endParaRPr lang="en-IE" sz="1100" b="1" dirty="0">
                  <a:latin typeface="Calibri" pitchFamily="34" charset="0"/>
                  <a:ea typeface="+mj-ea"/>
                  <a:cs typeface="+mj-cs"/>
                </a:endParaRPr>
              </a:p>
            </p:txBody>
          </p:sp>
          <p:sp>
            <p:nvSpPr>
              <p:cNvPr id="36" name="TextBox 35"/>
              <p:cNvSpPr txBox="1"/>
              <p:nvPr/>
            </p:nvSpPr>
            <p:spPr>
              <a:xfrm>
                <a:off x="6644086" y="3285294"/>
                <a:ext cx="1866623" cy="572338"/>
              </a:xfrm>
              <a:prstGeom prst="rect">
                <a:avLst/>
              </a:prstGeom>
            </p:spPr>
            <p:txBody>
              <a:bodyPr wrap="none" anchor="ctr">
                <a:normAutofit/>
              </a:bodyPr>
              <a:lstStyle/>
              <a:p>
                <a:pPr algn="ctr" fontAlgn="auto">
                  <a:spcAft>
                    <a:spcPts val="0"/>
                  </a:spcAft>
                  <a:defRPr/>
                </a:pPr>
                <a:r>
                  <a:rPr lang="en-IE" sz="1100" b="1" dirty="0">
                    <a:latin typeface="Calibri" pitchFamily="34" charset="0"/>
                    <a:ea typeface="+mj-ea"/>
                    <a:cs typeface="+mj-cs"/>
                  </a:rPr>
                  <a:t>STUDENTS</a:t>
                </a:r>
              </a:p>
              <a:p>
                <a:pPr algn="ctr" fontAlgn="auto">
                  <a:spcAft>
                    <a:spcPts val="0"/>
                  </a:spcAft>
                  <a:defRPr/>
                </a:pPr>
                <a:endParaRPr lang="en-IE" sz="1100" b="1" dirty="0">
                  <a:latin typeface="Calibri" pitchFamily="34" charset="0"/>
                  <a:ea typeface="+mj-ea"/>
                  <a:cs typeface="+mj-cs"/>
                </a:endParaRPr>
              </a:p>
            </p:txBody>
          </p:sp>
          <p:cxnSp>
            <p:nvCxnSpPr>
              <p:cNvPr id="39" name="Straight Arrow Connector 38"/>
              <p:cNvCxnSpPr/>
              <p:nvPr/>
            </p:nvCxnSpPr>
            <p:spPr>
              <a:xfrm rot="16200000" flipV="1">
                <a:off x="6858096" y="2500136"/>
                <a:ext cx="284446" cy="286001"/>
              </a:xfrm>
              <a:prstGeom prst="straightConnector1">
                <a:avLst/>
              </a:prstGeom>
              <a:ln w="38100">
                <a:solidFill>
                  <a:schemeClr val="tx1">
                    <a:lumMod val="50000"/>
                    <a:lumOff val="50000"/>
                  </a:schemeClr>
                </a:solidFill>
                <a:headEnd type="triangle" w="med" len="med"/>
                <a:tailEnd type="triangle" w="med" len="med"/>
              </a:ln>
              <a:effectLst/>
            </p:spPr>
            <p:style>
              <a:lnRef idx="1">
                <a:schemeClr val="dk1"/>
              </a:lnRef>
              <a:fillRef idx="0">
                <a:schemeClr val="dk1"/>
              </a:fillRef>
              <a:effectRef idx="0">
                <a:schemeClr val="dk1"/>
              </a:effectRef>
              <a:fontRef idx="minor">
                <a:schemeClr val="tx1"/>
              </a:fontRef>
            </p:style>
          </p:cxnSp>
          <p:cxnSp>
            <p:nvCxnSpPr>
              <p:cNvPr id="41" name="Straight Arrow Connector 40"/>
              <p:cNvCxnSpPr/>
              <p:nvPr/>
            </p:nvCxnSpPr>
            <p:spPr>
              <a:xfrm rot="5400000" flipH="1" flipV="1">
                <a:off x="7571954" y="2285708"/>
                <a:ext cx="501658" cy="214925"/>
              </a:xfrm>
              <a:prstGeom prst="straightConnector1">
                <a:avLst/>
              </a:prstGeom>
              <a:ln w="38100">
                <a:solidFill>
                  <a:schemeClr val="tx1">
                    <a:lumMod val="50000"/>
                    <a:lumOff val="50000"/>
                  </a:schemeClr>
                </a:solidFill>
                <a:headEnd type="triangle" w="med" len="med"/>
                <a:tailEnd type="triangle" w="med" len="med"/>
              </a:ln>
              <a:effectLst/>
            </p:spPr>
            <p:style>
              <a:lnRef idx="1">
                <a:schemeClr val="dk1"/>
              </a:lnRef>
              <a:fillRef idx="0">
                <a:schemeClr val="dk1"/>
              </a:fillRef>
              <a:effectRef idx="0">
                <a:schemeClr val="dk1"/>
              </a:effectRef>
              <a:fontRef idx="minor">
                <a:schemeClr val="tx1"/>
              </a:fontRef>
            </p:style>
          </p:cxnSp>
          <p:cxnSp>
            <p:nvCxnSpPr>
              <p:cNvPr id="43" name="Straight Arrow Connector 42"/>
              <p:cNvCxnSpPr/>
              <p:nvPr/>
            </p:nvCxnSpPr>
            <p:spPr>
              <a:xfrm>
                <a:off x="8072400" y="3143933"/>
                <a:ext cx="500925" cy="1723"/>
              </a:xfrm>
              <a:prstGeom prst="straightConnector1">
                <a:avLst/>
              </a:prstGeom>
              <a:ln w="38100">
                <a:solidFill>
                  <a:schemeClr val="tx1">
                    <a:lumMod val="50000"/>
                    <a:lumOff val="50000"/>
                  </a:schemeClr>
                </a:solidFill>
                <a:headEnd type="triangle" w="med" len="med"/>
                <a:tailEnd type="triangle" w="med" len="med"/>
              </a:ln>
              <a:effectLst/>
            </p:spPr>
            <p:style>
              <a:lnRef idx="1">
                <a:schemeClr val="dk1"/>
              </a:lnRef>
              <a:fillRef idx="0">
                <a:schemeClr val="dk1"/>
              </a:fillRef>
              <a:effectRef idx="0">
                <a:schemeClr val="dk1"/>
              </a:effectRef>
              <a:fontRef idx="minor">
                <a:schemeClr val="tx1"/>
              </a:fontRef>
            </p:style>
          </p:cxnSp>
          <p:cxnSp>
            <p:nvCxnSpPr>
              <p:cNvPr id="46" name="Straight Arrow Connector 45"/>
              <p:cNvCxnSpPr/>
              <p:nvPr/>
            </p:nvCxnSpPr>
            <p:spPr>
              <a:xfrm rot="10800000" flipV="1">
                <a:off x="6715163" y="3357698"/>
                <a:ext cx="357078" cy="286169"/>
              </a:xfrm>
              <a:prstGeom prst="straightConnector1">
                <a:avLst/>
              </a:prstGeom>
              <a:ln w="38100">
                <a:solidFill>
                  <a:schemeClr val="tx1">
                    <a:lumMod val="50000"/>
                    <a:lumOff val="50000"/>
                  </a:schemeClr>
                </a:solidFill>
                <a:headEnd type="triangle" w="med" len="med"/>
                <a:tailEnd type="triangle" w="med" len="med"/>
              </a:ln>
              <a:effectLst/>
            </p:spPr>
            <p:style>
              <a:lnRef idx="1">
                <a:schemeClr val="dk1"/>
              </a:lnRef>
              <a:fillRef idx="0">
                <a:schemeClr val="dk1"/>
              </a:fillRef>
              <a:effectRef idx="0">
                <a:schemeClr val="dk1"/>
              </a:effectRef>
              <a:fontRef idx="minor">
                <a:schemeClr val="tx1"/>
              </a:fontRef>
            </p:style>
          </p:cxnSp>
          <p:cxnSp>
            <p:nvCxnSpPr>
              <p:cNvPr id="48" name="Straight Arrow Connector 47"/>
              <p:cNvCxnSpPr/>
              <p:nvPr/>
            </p:nvCxnSpPr>
            <p:spPr>
              <a:xfrm rot="16200000" flipH="1">
                <a:off x="7465353" y="3822757"/>
                <a:ext cx="499934" cy="142154"/>
              </a:xfrm>
              <a:prstGeom prst="straightConnector1">
                <a:avLst/>
              </a:prstGeom>
              <a:ln w="38100">
                <a:solidFill>
                  <a:schemeClr val="tx1">
                    <a:lumMod val="50000"/>
                    <a:lumOff val="50000"/>
                  </a:schemeClr>
                </a:solidFill>
                <a:headEnd type="triangle" w="med" len="med"/>
                <a:tailEnd type="triangle" w="med" len="med"/>
              </a:ln>
              <a:effectLst/>
            </p:spPr>
            <p:style>
              <a:lnRef idx="1">
                <a:schemeClr val="dk1"/>
              </a:lnRef>
              <a:fillRef idx="0">
                <a:schemeClr val="dk1"/>
              </a:fillRef>
              <a:effectRef idx="0">
                <a:schemeClr val="dk1"/>
              </a:effectRef>
              <a:fontRef idx="minor">
                <a:schemeClr val="tx1"/>
              </a:fontRef>
            </p:style>
          </p:cxnSp>
        </p:grpSp>
        <p:pic>
          <p:nvPicPr>
            <p:cNvPr id="9234" name="Picture Placeholder 4" descr="Establish Logo.jpg"/>
            <p:cNvPicPr>
              <a:picLocks noChangeAspect="1"/>
            </p:cNvPicPr>
            <p:nvPr/>
          </p:nvPicPr>
          <p:blipFill>
            <a:blip r:embed="rId18"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76292" y="4354513"/>
              <a:ext cx="1963377" cy="1661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3" name="TextBox 52"/>
          <p:cNvSpPr txBox="1"/>
          <p:nvPr/>
        </p:nvSpPr>
        <p:spPr>
          <a:xfrm>
            <a:off x="250825" y="1484313"/>
            <a:ext cx="5257800" cy="3689704"/>
          </a:xfrm>
          <a:prstGeom prst="rect">
            <a:avLst/>
          </a:prstGeom>
        </p:spPr>
        <p:txBody>
          <a:bodyPr wrap="square" anchor="t">
            <a:normAutofit/>
          </a:bodyPr>
          <a:lstStyle/>
          <a:p>
            <a:pPr fontAlgn="auto">
              <a:spcAft>
                <a:spcPts val="0"/>
              </a:spcAft>
              <a:defRPr/>
            </a:pPr>
            <a:endParaRPr lang="nl-NL" sz="2000" dirty="0" smtClean="0">
              <a:solidFill>
                <a:srgbClr val="333333"/>
              </a:solidFill>
              <a:latin typeface="Arial" pitchFamily="34" charset="0"/>
              <a:cs typeface="Arial" pitchFamily="34" charset="0"/>
            </a:endParaRPr>
          </a:p>
          <a:p>
            <a:pPr marL="342900" indent="-342900" algn="l" fontAlgn="auto">
              <a:lnSpc>
                <a:spcPct val="175000"/>
              </a:lnSpc>
              <a:spcAft>
                <a:spcPts val="0"/>
              </a:spcAft>
              <a:buFont typeface="Arial" pitchFamily="34" charset="0"/>
              <a:buChar char="•"/>
              <a:defRPr/>
            </a:pPr>
            <a:r>
              <a:rPr lang="nl-NL" sz="2000" dirty="0" smtClean="0">
                <a:solidFill>
                  <a:srgbClr val="333333"/>
                </a:solidFill>
                <a:latin typeface="Arial" pitchFamily="34" charset="0"/>
                <a:cs typeface="Arial" pitchFamily="34" charset="0"/>
              </a:rPr>
              <a:t>Onderzoekend Leren</a:t>
            </a:r>
          </a:p>
          <a:p>
            <a:pPr marL="342900" indent="-342900" algn="l" fontAlgn="auto">
              <a:lnSpc>
                <a:spcPct val="175000"/>
              </a:lnSpc>
              <a:spcAft>
                <a:spcPts val="0"/>
              </a:spcAft>
              <a:buFont typeface="Arial" pitchFamily="34" charset="0"/>
              <a:buChar char="•"/>
              <a:defRPr/>
            </a:pPr>
            <a:r>
              <a:rPr lang="nl-NL" sz="2000" dirty="0" smtClean="0">
                <a:solidFill>
                  <a:srgbClr val="333333"/>
                </a:solidFill>
                <a:latin typeface="Arial" pitchFamily="34" charset="0"/>
                <a:cs typeface="Arial" pitchFamily="34" charset="0"/>
              </a:rPr>
              <a:t>Links met Industrie</a:t>
            </a:r>
          </a:p>
          <a:p>
            <a:pPr marL="342900" indent="-342900" algn="l" fontAlgn="auto">
              <a:lnSpc>
                <a:spcPct val="110000"/>
              </a:lnSpc>
              <a:spcBef>
                <a:spcPts val="400"/>
              </a:spcBef>
              <a:spcAft>
                <a:spcPts val="400"/>
              </a:spcAft>
              <a:buFont typeface="Arial" pitchFamily="34" charset="0"/>
              <a:buChar char="•"/>
              <a:defRPr/>
            </a:pPr>
            <a:r>
              <a:rPr lang="nl-NL" sz="2000" dirty="0" smtClean="0">
                <a:solidFill>
                  <a:srgbClr val="333333"/>
                </a:solidFill>
                <a:latin typeface="Arial" pitchFamily="34" charset="0"/>
                <a:cs typeface="Arial" pitchFamily="34" charset="0"/>
              </a:rPr>
              <a:t>Creëren van authentieke leeromgevingen voor de natuurwetenschappen</a:t>
            </a:r>
          </a:p>
          <a:p>
            <a:pPr marL="342900" indent="-342900" algn="l" fontAlgn="auto">
              <a:lnSpc>
                <a:spcPct val="175000"/>
              </a:lnSpc>
              <a:spcAft>
                <a:spcPts val="0"/>
              </a:spcAft>
              <a:buFont typeface="Arial" pitchFamily="34" charset="0"/>
              <a:buChar char="•"/>
              <a:defRPr/>
            </a:pPr>
            <a:r>
              <a:rPr lang="nl-NL" sz="2000" dirty="0" smtClean="0">
                <a:solidFill>
                  <a:srgbClr val="333333"/>
                </a:solidFill>
                <a:latin typeface="Arial" pitchFamily="34" charset="0"/>
                <a:cs typeface="Arial" pitchFamily="34" charset="0"/>
              </a:rPr>
              <a:t>Voor docenten en leerlingen</a:t>
            </a:r>
          </a:p>
          <a:p>
            <a:pPr marL="342900" indent="-342900" algn="l" fontAlgn="auto">
              <a:lnSpc>
                <a:spcPct val="175000"/>
              </a:lnSpc>
              <a:spcAft>
                <a:spcPts val="0"/>
              </a:spcAft>
              <a:buFont typeface="Arial" pitchFamily="34" charset="0"/>
              <a:buChar char="•"/>
              <a:defRPr/>
            </a:pPr>
            <a:r>
              <a:rPr lang="nl-NL" sz="2000" dirty="0" smtClean="0">
                <a:solidFill>
                  <a:srgbClr val="333333"/>
                </a:solidFill>
                <a:latin typeface="Arial" pitchFamily="34" charset="0"/>
                <a:cs typeface="Arial" pitchFamily="34" charset="0"/>
              </a:rPr>
              <a:t>Alle </a:t>
            </a:r>
            <a:r>
              <a:rPr lang="nl-NL" sz="2000" dirty="0">
                <a:solidFill>
                  <a:srgbClr val="333333"/>
                </a:solidFill>
                <a:latin typeface="Arial" pitchFamily="34" charset="0"/>
                <a:cs typeface="Arial" pitchFamily="34" charset="0"/>
              </a:rPr>
              <a:t>belanghebbenden </a:t>
            </a:r>
            <a:r>
              <a:rPr lang="nl-NL" sz="2000" dirty="0" smtClean="0">
                <a:solidFill>
                  <a:srgbClr val="333333"/>
                </a:solidFill>
                <a:latin typeface="Arial" pitchFamily="34" charset="0"/>
                <a:cs typeface="Arial" pitchFamily="34" charset="0"/>
              </a:rPr>
              <a:t>samenbrengen</a:t>
            </a:r>
            <a:endParaRPr lang="nl-NL" sz="2000" dirty="0">
              <a:solidFill>
                <a:srgbClr val="333333"/>
              </a:solidFill>
              <a:latin typeface="Arial" pitchFamily="34" charset="0"/>
              <a:cs typeface="Arial" pitchFamily="34" charset="0"/>
            </a:endParaRPr>
          </a:p>
          <a:p>
            <a:pPr fontAlgn="auto">
              <a:spcAft>
                <a:spcPts val="0"/>
              </a:spcAft>
              <a:defRPr/>
            </a:pPr>
            <a:endParaRPr lang="en-IE" sz="2400" dirty="0">
              <a:solidFill>
                <a:srgbClr val="333333"/>
              </a:solidFill>
            </a:endParaRPr>
          </a:p>
        </p:txBody>
      </p:sp>
      <p:sp>
        <p:nvSpPr>
          <p:cNvPr id="2" name="Footer Placeholder 1"/>
          <p:cNvSpPr>
            <a:spLocks noGrp="1"/>
          </p:cNvSpPr>
          <p:nvPr>
            <p:ph type="ftr" sz="quarter" idx="11"/>
          </p:nvPr>
        </p:nvSpPr>
        <p:spPr/>
        <p:txBody>
          <a:bodyPr/>
          <a:lstStyle/>
          <a:p>
            <a:pPr>
              <a:defRPr/>
            </a:pPr>
            <a:r>
              <a:rPr lang="en-US" smtClean="0"/>
              <a:t>ECENT - 16 mei 2012</a:t>
            </a:r>
            <a:endParaRPr lang="en-US"/>
          </a:p>
        </p:txBody>
      </p:sp>
      <p:sp>
        <p:nvSpPr>
          <p:cNvPr id="38" name="Title 5"/>
          <p:cNvSpPr txBox="1">
            <a:spLocks/>
          </p:cNvSpPr>
          <p:nvPr/>
        </p:nvSpPr>
        <p:spPr>
          <a:xfrm>
            <a:off x="285750" y="1308893"/>
            <a:ext cx="8229600" cy="639763"/>
          </a:xfrm>
          <a:prstGeom prst="rect">
            <a:avLst/>
          </a:prstGeom>
        </p:spPr>
        <p:txBody>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en-IE" sz="3200" dirty="0" err="1">
                <a:solidFill>
                  <a:schemeClr val="tx2"/>
                </a:solidFill>
              </a:rPr>
              <a:t>Kernbegrippen</a:t>
            </a:r>
            <a:r>
              <a:rPr lang="en-IE" sz="3200" dirty="0">
                <a:solidFill>
                  <a:schemeClr val="tx2"/>
                </a:solidFill>
              </a:rPr>
              <a:t> in Establish</a:t>
            </a:r>
            <a:endParaRPr lang="en-IE" sz="3200" dirty="0" smtClean="0">
              <a:solidFill>
                <a:schemeClr val="tx2"/>
              </a:solidFill>
            </a:endParaRPr>
          </a:p>
        </p:txBody>
      </p:sp>
    </p:spTree>
    <p:custDataLst>
      <p:tags r:id="rId1"/>
    </p:custDataLst>
    <p:extLst>
      <p:ext uri="{BB962C8B-B14F-4D97-AF65-F5344CB8AC3E}">
        <p14:creationId xmlns:p14="http://schemas.microsoft.com/office/powerpoint/2010/main" val="240411860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967</TotalTime>
  <Words>1354</Words>
  <Application>Microsoft Office PowerPoint</Application>
  <PresentationFormat>On-screen Show (4:3)</PresentationFormat>
  <Paragraphs>211</Paragraphs>
  <Slides>26</Slides>
  <Notes>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Thatch</vt:lpstr>
      <vt:lpstr>ESTABLISH: Lesmateriaal voor Onderzoekend Leren en nascholing</vt:lpstr>
      <vt:lpstr>Opzet</vt:lpstr>
      <vt:lpstr>Wat is ESTABLISH?</vt:lpstr>
      <vt:lpstr>Beleid Science onderwijs Europa</vt:lpstr>
      <vt:lpstr>Kennismaatschappij en Science…</vt:lpstr>
      <vt:lpstr>Maar…</vt:lpstr>
      <vt:lpstr>Opvolging van Rocard rapport</vt:lpstr>
      <vt:lpstr>Het ESTABLISH project</vt:lpstr>
      <vt:lpstr>PowerPoint Presentation</vt:lpstr>
      <vt:lpstr>PowerPoint Presentation</vt:lpstr>
      <vt:lpstr>ESTABLISH output</vt:lpstr>
      <vt:lpstr>Wat is Onderzoekend Leren?</vt:lpstr>
      <vt:lpstr>Een definitie van OL</vt:lpstr>
      <vt:lpstr>Onderzoekend Leren is</vt:lpstr>
      <vt:lpstr>Onderzoekscyclus </vt:lpstr>
      <vt:lpstr>Onderzoekscyclus (5E model)</vt:lpstr>
      <vt:lpstr>Belangrijke principes bij OL</vt:lpstr>
      <vt:lpstr>Leerlingvaardigheden (1)</vt:lpstr>
      <vt:lpstr>Leerlingvaardigheden (2)</vt:lpstr>
      <vt:lpstr>Een docent worden die OL toepast</vt:lpstr>
      <vt:lpstr>De rol van de docent (2)</vt:lpstr>
      <vt:lpstr>Typen OL-activiteiten (1)</vt:lpstr>
      <vt:lpstr>Typen OL-activiteiten (2)</vt:lpstr>
      <vt:lpstr>Typen OL-activiteiten (3)</vt:lpstr>
      <vt:lpstr>Typen OL-activiteiten (4)</vt:lpstr>
      <vt:lpstr>Typen OL-activiteiten (5)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Vincent Dorenbos</dc:creator>
  <cp:lastModifiedBy>Vincent</cp:lastModifiedBy>
  <cp:revision>110</cp:revision>
  <dcterms:created xsi:type="dcterms:W3CDTF">2012-03-26T07:41:48Z</dcterms:created>
  <dcterms:modified xsi:type="dcterms:W3CDTF">2012-05-21T08:36:24Z</dcterms:modified>
</cp:coreProperties>
</file>